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6820" autoAdjust="0"/>
  </p:normalViewPr>
  <p:slideViewPr>
    <p:cSldViewPr>
      <p:cViewPr>
        <p:scale>
          <a:sx n="77" d="100"/>
          <a:sy n="77" d="100"/>
        </p:scale>
        <p:origin x="-1410" y="-35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72235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74891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38270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46375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04614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333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63733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27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78976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4569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42859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DAE5FB-DE48-4B89-8DFE-99DB19B2242C}" type="datetimeFigureOut">
              <a:rPr lang="en-US" smtClean="0"/>
              <a:t>12/3/2014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954015-A329-47E9-8D81-F6B60919A7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5777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Group 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84209867"/>
              </p:ext>
            </p:extLst>
          </p:nvPr>
        </p:nvGraphicFramePr>
        <p:xfrm>
          <a:off x="279400" y="609600"/>
          <a:ext cx="8602666" cy="6022924"/>
        </p:xfrm>
        <a:graphic>
          <a:graphicData uri="http://schemas.openxmlformats.org/drawingml/2006/table">
            <a:tbl>
              <a:tblPr/>
              <a:tblGrid>
                <a:gridCol w="1295400"/>
                <a:gridCol w="1229360"/>
                <a:gridCol w="1747520"/>
                <a:gridCol w="1381760"/>
                <a:gridCol w="1168400"/>
                <a:gridCol w="1780226"/>
              </a:tblGrid>
              <a:tr h="679632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FF78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+mn-lt"/>
                          <a:cs typeface="Arial" charset="0"/>
                        </a:rPr>
                        <a:t>Product &amp; Organisation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206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FF78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+mn-lt"/>
                          <a:cs typeface="Arial" charset="0"/>
                        </a:rPr>
                        <a:t>Patient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FF78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+mn-lt"/>
                          <a:cs typeface="Arial" charset="0"/>
                        </a:rPr>
                        <a:t>Payer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206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FF78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+mn-lt"/>
                          <a:cs typeface="Arial" charset="0"/>
                        </a:rPr>
                        <a:t>HCP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FF78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+mn-lt"/>
                          <a:cs typeface="Arial" charset="0"/>
                        </a:rPr>
                        <a:t>Stakeholders</a:t>
                      </a:r>
                      <a:endParaRPr kumimoji="0" lang="en-GB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+mn-lt"/>
                        <a:cs typeface="Arial" charset="0"/>
                      </a:endParaRPr>
                    </a:p>
                  </a:txBody>
                  <a:tcPr anchor="ctr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206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FF7800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+mn-lt"/>
                          <a:cs typeface="Arial" charset="0"/>
                        </a:rPr>
                        <a:t>Other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5097875">
                <a:tc>
                  <a:txBody>
                    <a:bodyPr/>
                    <a:lstStyle/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How does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the product perform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against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similar or competing products?</a:t>
                      </a:r>
                    </a:p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How effectively have we partnered with critical stakeholders (KOIs, </a:t>
                      </a:r>
                      <a:r>
                        <a:rPr kumimoji="0" lang="en-US" sz="11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MoH</a:t>
                      </a:r>
                      <a:r>
                        <a:rPr kumimoji="0" lang="en-US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, etc.)?</a:t>
                      </a:r>
                      <a:endParaRPr kumimoji="0" lang="en-GB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  <a:cs typeface="Arial" charset="0"/>
                      </a:endParaRPr>
                    </a:p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Is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our positioning clear, relevant and differentiated?</a:t>
                      </a:r>
                    </a:p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Is our positioning effectively communicated and understood?</a:t>
                      </a:r>
                    </a:p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Do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we have the right allocation of resource?</a:t>
                      </a:r>
                    </a:p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How clear/effective is our HCP targeting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?</a:t>
                      </a:r>
                    </a:p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Which additional partners should we consider?</a:t>
                      </a:r>
                    </a:p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endParaRPr kumimoji="0" lang="en-GB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  <a:cs typeface="Arial" charset="0"/>
                      </a:endParaRPr>
                    </a:p>
                  </a:txBody>
                  <a:tcPr marL="90000" marR="90000" marT="90000" marB="46800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5ECFF"/>
                    </a:solidFill>
                  </a:tcPr>
                </a:tc>
                <a:tc>
                  <a:txBody>
                    <a:bodyPr/>
                    <a:lstStyle/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To what extent have patient beliefs and attitudes been researched?</a:t>
                      </a:r>
                    </a:p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What </a:t>
                      </a:r>
                      <a:r>
                        <a:rPr kumimoji="0" lang="en-US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factors or trends are contributing to the change in patient practice?</a:t>
                      </a:r>
                    </a:p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US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What new patient insight data do we need/ do we have that could explain the change? </a:t>
                      </a:r>
                    </a:p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Are patients becoming more influential in prescribing or market access decisions?</a:t>
                      </a:r>
                    </a:p>
                    <a:p>
                      <a:pPr marL="88900" marR="0" lvl="0" indent="-88900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What role do patient groups play in influencing patient practice?</a:t>
                      </a:r>
                      <a:endParaRPr kumimoji="0" lang="en-US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  <a:cs typeface="Arial" charset="0"/>
                      </a:endParaRPr>
                    </a:p>
                  </a:txBody>
                  <a:tcPr marL="90000" marR="90000" marT="90000" marB="46800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5ECFF"/>
                    </a:solidFill>
                  </a:tcPr>
                </a:tc>
                <a:tc>
                  <a:txBody>
                    <a:bodyPr/>
                    <a:lstStyle/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What is the state of health coverage (UHC, private insurance, </a:t>
                      </a:r>
                      <a:r>
                        <a:rPr kumimoji="0" lang="en-GB" sz="11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etc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) in our focus market(s)?</a:t>
                      </a: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Has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the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financial coverage for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our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product class changed over time?</a:t>
                      </a:r>
                      <a:endParaRPr kumimoji="0" lang="en-GB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  <a:cs typeface="Arial" charset="0"/>
                      </a:endParaRP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Is this likely to change in the near future?</a:t>
                      </a: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How do different payers/ payer stakeholders influence each other? Has this evolved?</a:t>
                      </a: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What healthcare reforms are expected in the future that could affect our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products?</a:t>
                      </a:r>
                      <a:endParaRPr kumimoji="0" lang="en-GB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  <a:cs typeface="Arial" charset="0"/>
                      </a:endParaRP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Is there any government guidance on selected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the therapeutic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area/disease? Has this changed?</a:t>
                      </a: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Who are the key advisors for clinical/policy guidelines recommendations and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formulary/regulatory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inclusion? Have they changed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?</a:t>
                      </a:r>
                      <a:endParaRPr kumimoji="0" lang="en-GB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  <a:cs typeface="Arial" charset="0"/>
                      </a:endParaRPr>
                    </a:p>
                  </a:txBody>
                  <a:tcPr marL="90000" marR="90000" marT="90000" marB="46800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5ECFF"/>
                    </a:solidFill>
                  </a:tcPr>
                </a:tc>
                <a:tc>
                  <a:txBody>
                    <a:bodyPr/>
                    <a:lstStyle/>
                    <a:p>
                      <a:pPr marL="176213" marR="0" lvl="0" indent="-1762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Is there a change observed across all or specific HCP types or segments?</a:t>
                      </a:r>
                    </a:p>
                    <a:p>
                      <a:pPr marL="176213" marR="0" lvl="0" indent="-1762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What is driving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utilization/ prescription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in the market?</a:t>
                      </a:r>
                    </a:p>
                    <a:p>
                      <a:pPr marL="176213" marR="0" lvl="0" indent="-1762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Does this vary by customer type or segment?</a:t>
                      </a:r>
                    </a:p>
                    <a:p>
                      <a:pPr marL="176213" marR="0" lvl="0" indent="-1762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What is the current knowledge and practice of target HCPs?</a:t>
                      </a:r>
                    </a:p>
                    <a:p>
                      <a:pPr marL="176213" marR="0" lvl="0" indent="-1762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What triggers decisions in the treatment pathway?</a:t>
                      </a:r>
                    </a:p>
                    <a:p>
                      <a:pPr marL="176213" marR="0" lvl="0" indent="-1762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Which stakeholders influence HCP practice?</a:t>
                      </a:r>
                    </a:p>
                    <a:p>
                      <a:pPr marL="176213" marR="0" lvl="0" indent="-1762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How concentrated are HCPs?</a:t>
                      </a:r>
                    </a:p>
                    <a:p>
                      <a:pPr marL="176213" marR="0" lvl="0" indent="-1762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How HCPs prefer to receive information? (has this changed?)</a:t>
                      </a:r>
                    </a:p>
                  </a:txBody>
                  <a:tcPr marL="90000" marR="90000" marT="90000" marB="46800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5ECFF"/>
                    </a:solidFill>
                  </a:tcPr>
                </a:tc>
                <a:tc>
                  <a:txBody>
                    <a:bodyPr/>
                    <a:lstStyle/>
                    <a:p>
                      <a:pPr marL="87313" indent="-87313" defTabSz="914400" eaLnBrk="1" hangingPunct="1">
                        <a:lnSpc>
                          <a:spcPct val="85000"/>
                        </a:lnSpc>
                        <a:spcAft>
                          <a:spcPct val="55000"/>
                        </a:spcAft>
                        <a:buClr>
                          <a:srgbClr val="C00000"/>
                        </a:buClr>
                        <a:buFontTx/>
                        <a:buChar char="•"/>
                      </a:pPr>
                      <a:r>
                        <a:rPr lang="en-US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How</a:t>
                      </a:r>
                      <a:r>
                        <a:rPr lang="en-US" sz="1100" baseline="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 are</a:t>
                      </a:r>
                      <a:r>
                        <a:rPr lang="en-US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 </a:t>
                      </a:r>
                      <a:r>
                        <a:rPr lang="en-US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other stakeholders investing and</a:t>
                      </a:r>
                      <a:r>
                        <a:rPr lang="en-US" sz="1100" baseline="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 scaling up utilization of their products</a:t>
                      </a:r>
                      <a:r>
                        <a:rPr lang="en-US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?</a:t>
                      </a:r>
                      <a:endParaRPr lang="en-US" sz="1100" dirty="0" smtClean="0">
                        <a:solidFill>
                          <a:schemeClr val="tx1"/>
                        </a:solidFill>
                        <a:latin typeface="+mn-lt"/>
                        <a:ea typeface="Arial Unicode MS" pitchFamily="34" charset="-128"/>
                        <a:cs typeface="Arial Unicode MS" pitchFamily="34" charset="-128"/>
                      </a:endParaRPr>
                    </a:p>
                    <a:p>
                      <a:pPr marL="87313" indent="-87313" defTabSz="914400" eaLnBrk="1" hangingPunct="1">
                        <a:lnSpc>
                          <a:spcPct val="85000"/>
                        </a:lnSpc>
                        <a:spcAft>
                          <a:spcPct val="55000"/>
                        </a:spcAft>
                        <a:buClr>
                          <a:srgbClr val="C00000"/>
                        </a:buClr>
                        <a:buFontTx/>
                        <a:buChar char="•"/>
                      </a:pPr>
                      <a:r>
                        <a:rPr lang="en-US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Which are their priority </a:t>
                      </a:r>
                      <a:r>
                        <a:rPr lang="en-US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products/brands?</a:t>
                      </a:r>
                      <a:endParaRPr lang="en-US" sz="1100" dirty="0" smtClean="0">
                        <a:solidFill>
                          <a:schemeClr val="tx1"/>
                        </a:solidFill>
                        <a:latin typeface="+mn-lt"/>
                        <a:ea typeface="Arial Unicode MS" pitchFamily="34" charset="-128"/>
                        <a:cs typeface="Arial Unicode MS" pitchFamily="34" charset="-128"/>
                      </a:endParaRPr>
                    </a:p>
                    <a:p>
                      <a:pPr marL="87313" indent="-87313" defTabSz="914400" eaLnBrk="1" hangingPunct="1">
                        <a:lnSpc>
                          <a:spcPct val="85000"/>
                        </a:lnSpc>
                        <a:spcAft>
                          <a:spcPct val="55000"/>
                        </a:spcAft>
                        <a:buClr>
                          <a:srgbClr val="C00000"/>
                        </a:buClr>
                        <a:buFontTx/>
                        <a:buChar char="•"/>
                      </a:pPr>
                      <a:r>
                        <a:rPr lang="en-GB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Who</a:t>
                      </a:r>
                      <a:r>
                        <a:rPr lang="en-GB" sz="1100" baseline="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 is involved in</a:t>
                      </a:r>
                      <a:r>
                        <a:rPr lang="en-GB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 </a:t>
                      </a:r>
                      <a:r>
                        <a:rPr lang="en-GB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their current and future </a:t>
                      </a:r>
                      <a:r>
                        <a:rPr lang="en-GB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landscape</a:t>
                      </a:r>
                      <a:r>
                        <a:rPr lang="en-GB" sz="1100" baseline="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 of scale up</a:t>
                      </a:r>
                      <a:r>
                        <a:rPr lang="en-GB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?</a:t>
                      </a:r>
                      <a:endParaRPr lang="en-GB" sz="1100" dirty="0" smtClean="0">
                        <a:solidFill>
                          <a:schemeClr val="tx1"/>
                        </a:solidFill>
                        <a:latin typeface="+mn-lt"/>
                        <a:ea typeface="Arial Unicode MS" pitchFamily="34" charset="-128"/>
                        <a:cs typeface="Arial Unicode MS" pitchFamily="34" charset="-128"/>
                      </a:endParaRPr>
                    </a:p>
                    <a:p>
                      <a:pPr marL="87313" indent="-87313" defTabSz="914400" eaLnBrk="1" hangingPunct="1">
                        <a:lnSpc>
                          <a:spcPct val="85000"/>
                        </a:lnSpc>
                        <a:spcAft>
                          <a:spcPct val="55000"/>
                        </a:spcAft>
                        <a:buClr>
                          <a:srgbClr val="C00000"/>
                        </a:buClr>
                        <a:buFontTx/>
                        <a:buChar char="•"/>
                      </a:pPr>
                      <a:r>
                        <a:rPr lang="en-GB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What level of </a:t>
                      </a:r>
                      <a:r>
                        <a:rPr lang="en-GB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resourcing (public/private) </a:t>
                      </a:r>
                      <a:r>
                        <a:rPr lang="en-GB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is expected in the next year?</a:t>
                      </a:r>
                    </a:p>
                    <a:p>
                      <a:pPr marL="87313" indent="-87313" defTabSz="914400" eaLnBrk="1" hangingPunct="1">
                        <a:lnSpc>
                          <a:spcPct val="85000"/>
                        </a:lnSpc>
                        <a:spcAft>
                          <a:spcPct val="55000"/>
                        </a:spcAft>
                        <a:buClr>
                          <a:srgbClr val="C00000"/>
                        </a:buClr>
                        <a:buFontTx/>
                        <a:buChar char="•"/>
                      </a:pPr>
                      <a:r>
                        <a:rPr lang="en-US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Which programmes and activities </a:t>
                      </a:r>
                      <a:r>
                        <a:rPr lang="en-US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(distribution,</a:t>
                      </a:r>
                      <a:r>
                        <a:rPr lang="en-US" sz="1100" baseline="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 procurement, training) </a:t>
                      </a:r>
                      <a:r>
                        <a:rPr lang="en-US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do </a:t>
                      </a:r>
                      <a:r>
                        <a:rPr lang="en-US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they favour?</a:t>
                      </a:r>
                    </a:p>
                    <a:p>
                      <a:pPr marL="87313" indent="-87313" defTabSz="914400" eaLnBrk="1" hangingPunct="1">
                        <a:lnSpc>
                          <a:spcPct val="85000"/>
                        </a:lnSpc>
                        <a:spcAft>
                          <a:spcPct val="55000"/>
                        </a:spcAft>
                        <a:buClr>
                          <a:srgbClr val="C00000"/>
                        </a:buClr>
                        <a:buFontTx/>
                        <a:buChar char="•"/>
                      </a:pPr>
                      <a:r>
                        <a:rPr lang="en-US" sz="1100" dirty="0" smtClean="0">
                          <a:solidFill>
                            <a:schemeClr val="tx1"/>
                          </a:solidFill>
                          <a:latin typeface="+mn-lt"/>
                          <a:ea typeface="Arial Unicode MS" pitchFamily="34" charset="-128"/>
                          <a:cs typeface="Arial Unicode MS" pitchFamily="34" charset="-128"/>
                        </a:rPr>
                        <a:t>What key events and activities do we anticipate in the next year?</a:t>
                      </a:r>
                      <a:endParaRPr lang="en-GB" sz="1100" dirty="0" smtClean="0">
                        <a:solidFill>
                          <a:schemeClr val="tx1"/>
                        </a:solidFill>
                        <a:latin typeface="+mn-lt"/>
                        <a:ea typeface="Arial Unicode MS" pitchFamily="34" charset="-128"/>
                        <a:cs typeface="Arial Unicode MS" pitchFamily="34" charset="-128"/>
                      </a:endParaRPr>
                    </a:p>
                  </a:txBody>
                  <a:tcPr marL="90000" marR="90000" marT="90000" marB="46800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5ECFF"/>
                    </a:solidFill>
                  </a:tcPr>
                </a:tc>
                <a:tc>
                  <a:txBody>
                    <a:bodyPr/>
                    <a:lstStyle/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Have there been any significant environmental changes (economic, societal or political)? </a:t>
                      </a: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Are there options within new distribution channels?</a:t>
                      </a: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What is the global landscape of branded &amp; generics in this product class?</a:t>
                      </a:r>
                      <a:endParaRPr kumimoji="0" lang="en-GB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  <a:cs typeface="Arial" charset="0"/>
                      </a:endParaRP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Is the distribution chain changing? Are buying or decision points </a:t>
                      </a: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Are there any manufacturing or logistics issues?</a:t>
                      </a: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How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is our relationship with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implementing partners, wholesalers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,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manufacturers and other relevant actors?</a:t>
                      </a:r>
                      <a:endParaRPr kumimoji="0" lang="en-GB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  <a:cs typeface="Arial" charset="0"/>
                      </a:endParaRP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What is the role of the pharmacist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and licensed chemical sellers in </a:t>
                      </a: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this therapy area, is that likely to change?</a:t>
                      </a:r>
                    </a:p>
                    <a:p>
                      <a:pPr marL="87313" marR="0" lvl="0" indent="-87313" algn="l" defTabSz="914400" rtl="0" eaLnBrk="1" fontAlgn="base" latinLnBrk="0" hangingPunct="1">
                        <a:lnSpc>
                          <a:spcPct val="85000"/>
                        </a:lnSpc>
                        <a:spcBef>
                          <a:spcPct val="0"/>
                        </a:spcBef>
                        <a:spcAft>
                          <a:spcPct val="55000"/>
                        </a:spcAft>
                        <a:buClr>
                          <a:srgbClr val="C00000"/>
                        </a:buClr>
                        <a:buSzTx/>
                        <a:buFontTx/>
                        <a:buChar char="•"/>
                        <a:tabLst/>
                        <a:defRPr/>
                      </a:pPr>
                      <a:r>
                        <a:rPr kumimoji="0" lang="en-GB" sz="11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cs typeface="Arial" charset="0"/>
                        </a:rPr>
                        <a:t>What is the impact of other communications channels? (e.g. Digital)</a:t>
                      </a:r>
                    </a:p>
                  </a:txBody>
                  <a:tcPr marL="90000" marR="90000" marT="90000" marB="46800" horzOverflow="overflow">
                    <a:lnL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5ECFF"/>
                    </a:solidFill>
                  </a:tcPr>
                </a:tc>
              </a:tr>
            </a:tbl>
          </a:graphicData>
        </a:graphic>
      </p:graphicFrame>
      <p:sp>
        <p:nvSpPr>
          <p:cNvPr id="6" name="Title 1"/>
          <p:cNvSpPr txBox="1">
            <a:spLocks/>
          </p:cNvSpPr>
          <p:nvPr/>
        </p:nvSpPr>
        <p:spPr>
          <a:xfrm>
            <a:off x="152401" y="0"/>
            <a:ext cx="6095999" cy="62071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sz="2200" b="1" dirty="0" smtClean="0">
                <a:solidFill>
                  <a:schemeClr val="bg2">
                    <a:lumMod val="10000"/>
                  </a:schemeClr>
                </a:solidFill>
              </a:rPr>
              <a:t>Template — </a:t>
            </a:r>
            <a:r>
              <a:rPr lang="en-US" sz="2200" b="1" i="1" dirty="0" smtClean="0">
                <a:solidFill>
                  <a:schemeClr val="bg2">
                    <a:lumMod val="10000"/>
                  </a:schemeClr>
                </a:solidFill>
              </a:rPr>
              <a:t>Situation Scan (Step 1 of 2)</a:t>
            </a:r>
            <a:endParaRPr lang="en-US" sz="2200" i="1" dirty="0">
              <a:solidFill>
                <a:schemeClr val="bg2">
                  <a:lumMod val="1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246219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</TotalTime>
  <Words>508</Words>
  <Application>Microsoft Office PowerPoint</Application>
  <PresentationFormat>On-screen Show (4:3)</PresentationFormat>
  <Paragraphs>48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USAID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USAID</dc:creator>
  <cp:lastModifiedBy>USAID</cp:lastModifiedBy>
  <cp:revision>6</cp:revision>
  <dcterms:created xsi:type="dcterms:W3CDTF">2014-10-14T14:53:49Z</dcterms:created>
  <dcterms:modified xsi:type="dcterms:W3CDTF">2014-12-03T17:40:19Z</dcterms:modified>
</cp:coreProperties>
</file>

<file path=docProps/thumbnail.jpeg>
</file>