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7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charts/chart4.xml" ContentType="application/vnd.openxmlformats-officedocument.drawingml.chart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charts/chart5.xml" ContentType="application/vnd.openxmlformats-officedocument.drawingml.chart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308" r:id="rId2"/>
    <p:sldId id="309" r:id="rId3"/>
    <p:sldId id="335" r:id="rId4"/>
    <p:sldId id="353" r:id="rId5"/>
    <p:sldId id="311" r:id="rId6"/>
    <p:sldId id="312" r:id="rId7"/>
    <p:sldId id="313" r:id="rId8"/>
    <p:sldId id="314" r:id="rId9"/>
    <p:sldId id="315" r:id="rId10"/>
    <p:sldId id="356" r:id="rId11"/>
    <p:sldId id="266" r:id="rId12"/>
    <p:sldId id="275" r:id="rId13"/>
    <p:sldId id="264" r:id="rId14"/>
    <p:sldId id="267" r:id="rId15"/>
    <p:sldId id="268" r:id="rId16"/>
    <p:sldId id="269" r:id="rId17"/>
    <p:sldId id="270" r:id="rId18"/>
    <p:sldId id="271" r:id="rId19"/>
    <p:sldId id="336" r:id="rId20"/>
    <p:sldId id="337" r:id="rId21"/>
    <p:sldId id="338" r:id="rId22"/>
    <p:sldId id="340" r:id="rId23"/>
    <p:sldId id="341" r:id="rId24"/>
    <p:sldId id="342" r:id="rId25"/>
    <p:sldId id="343" r:id="rId26"/>
    <p:sldId id="339" r:id="rId27"/>
    <p:sldId id="345" r:id="rId28"/>
    <p:sldId id="344" r:id="rId29"/>
    <p:sldId id="349" r:id="rId30"/>
    <p:sldId id="346" r:id="rId31"/>
    <p:sldId id="347" r:id="rId32"/>
    <p:sldId id="348" r:id="rId33"/>
    <p:sldId id="273" r:id="rId34"/>
    <p:sldId id="276" r:id="rId35"/>
    <p:sldId id="277" r:id="rId36"/>
    <p:sldId id="278" r:id="rId37"/>
    <p:sldId id="357" r:id="rId38"/>
    <p:sldId id="316" r:id="rId39"/>
    <p:sldId id="317" r:id="rId40"/>
    <p:sldId id="328" r:id="rId41"/>
    <p:sldId id="329" r:id="rId42"/>
    <p:sldId id="318" r:id="rId43"/>
    <p:sldId id="319" r:id="rId44"/>
    <p:sldId id="326" r:id="rId45"/>
    <p:sldId id="327" r:id="rId46"/>
    <p:sldId id="330" r:id="rId47"/>
    <p:sldId id="334" r:id="rId48"/>
    <p:sldId id="331" r:id="rId49"/>
    <p:sldId id="332" r:id="rId5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H 1" id="{CC09E006-01DA-8846-9309-CA8FB6140520}">
          <p14:sldIdLst>
            <p14:sldId id="308"/>
            <p14:sldId id="309"/>
            <p14:sldId id="335"/>
          </p14:sldIdLst>
        </p14:section>
        <p14:section name="Step 1: Ready? Select a Geography" id="{BBE8EBD9-38ED-A449-ADE1-CE2766B7C4A8}">
          <p14:sldIdLst>
            <p14:sldId id="353"/>
            <p14:sldId id="311"/>
            <p14:sldId id="312"/>
            <p14:sldId id="313"/>
            <p14:sldId id="314"/>
            <p14:sldId id="315"/>
          </p14:sldIdLst>
        </p14:section>
        <p14:section name="Step 2: Set...Build a Strategy" id="{ECAA4AFF-A730-684B-9D43-2FAA9556FC67}">
          <p14:sldIdLst>
            <p14:sldId id="356"/>
            <p14:sldId id="266"/>
            <p14:sldId id="275"/>
            <p14:sldId id="264"/>
            <p14:sldId id="267"/>
            <p14:sldId id="268"/>
            <p14:sldId id="269"/>
            <p14:sldId id="270"/>
            <p14:sldId id="271"/>
            <p14:sldId id="336"/>
            <p14:sldId id="337"/>
            <p14:sldId id="338"/>
            <p14:sldId id="340"/>
            <p14:sldId id="341"/>
            <p14:sldId id="342"/>
            <p14:sldId id="343"/>
            <p14:sldId id="339"/>
            <p14:sldId id="345"/>
            <p14:sldId id="344"/>
            <p14:sldId id="349"/>
            <p14:sldId id="346"/>
            <p14:sldId id="347"/>
            <p14:sldId id="348"/>
            <p14:sldId id="273"/>
            <p14:sldId id="276"/>
            <p14:sldId id="277"/>
            <p14:sldId id="278"/>
          </p14:sldIdLst>
        </p14:section>
        <p14:section name="Step 3: Launch! Plan for Scale" id="{DAC6E948-7FFF-C048-9EBF-57422CAC9180}">
          <p14:sldIdLst>
            <p14:sldId id="357"/>
            <p14:sldId id="316"/>
            <p14:sldId id="317"/>
            <p14:sldId id="328"/>
            <p14:sldId id="329"/>
            <p14:sldId id="318"/>
            <p14:sldId id="319"/>
            <p14:sldId id="326"/>
            <p14:sldId id="327"/>
            <p14:sldId id="330"/>
            <p14:sldId id="334"/>
            <p14:sldId id="331"/>
            <p14:sldId id="33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648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0"/>
    <a:srgbClr val="00518A"/>
    <a:srgbClr val="05B2E1"/>
    <a:srgbClr val="564D89"/>
    <a:srgbClr val="999993"/>
    <a:srgbClr val="585C61"/>
    <a:srgbClr val="000000"/>
    <a:srgbClr val="DCE6F2"/>
    <a:srgbClr val="7FCBEC"/>
    <a:srgbClr val="5DC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84" autoAdjust="0"/>
    <p:restoredTop sz="86401"/>
  </p:normalViewPr>
  <p:slideViewPr>
    <p:cSldViewPr snapToGrid="0" snapToObjects="1">
      <p:cViewPr>
        <p:scale>
          <a:sx n="100" d="100"/>
          <a:sy n="100" d="100"/>
        </p:scale>
        <p:origin x="-72" y="-294"/>
      </p:cViewPr>
      <p:guideLst>
        <p:guide orient="horz" pos="648"/>
        <p:guide pos="3432"/>
        <p:guide pos="7512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2.xlsm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3.xlsm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4.xlsm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5.xlsm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6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671578937555"/>
          <c:y val="1.9082895276619698E-2"/>
          <c:w val="0.84687619556030103"/>
          <c:h val="0.91632429267830595"/>
        </c:manualLayout>
      </c:layout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solidFill>
              <a:srgbClr val="4B3C82"/>
            </a:solidFill>
            <a:ln w="19050" cmpd="sng">
              <a:solidFill>
                <a:schemeClr val="bg1"/>
              </a:solidFill>
            </a:ln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64D-4525-A02C-10120B02B22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64D-4525-A02C-10120B02B22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64D-4525-A02C-10120B02B22F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64D-4525-A02C-10120B02B22F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64D-4525-A02C-10120B02B22F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64D-4525-A02C-10120B02B22F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64D-4525-A02C-10120B02B22F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64D-4525-A02C-10120B02B22F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64D-4525-A02C-10120B02B22F}"/>
              </c:ext>
            </c:extLst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64D-4525-A02C-10120B02B22F}"/>
              </c:ext>
            </c:extLst>
          </c:dPt>
          <c:dPt>
            <c:idx val="1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64D-4525-A02C-10120B02B22F}"/>
              </c:ext>
            </c:extLst>
          </c:dPt>
          <c:dPt>
            <c:idx val="1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64D-4525-A02C-10120B02B22F}"/>
              </c:ext>
            </c:extLst>
          </c:dPt>
          <c:dPt>
            <c:idx val="1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364D-4525-A02C-10120B02B22F}"/>
              </c:ext>
            </c:extLst>
          </c:dPt>
          <c:dPt>
            <c:idx val="1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364D-4525-A02C-10120B02B22F}"/>
              </c:ext>
            </c:extLst>
          </c:dPt>
          <c:xVal>
            <c:numRef>
              <c:f>Sheet1!$A$2:$A$23</c:f>
              <c:numCache>
                <c:formatCode>General</c:formatCode>
                <c:ptCount val="22"/>
                <c:pt idx="0">
                  <c:v>32</c:v>
                </c:pt>
                <c:pt idx="1">
                  <c:v>28</c:v>
                </c:pt>
                <c:pt idx="2">
                  <c:v>37</c:v>
                </c:pt>
                <c:pt idx="3">
                  <c:v>30</c:v>
                </c:pt>
                <c:pt idx="4">
                  <c:v>31</c:v>
                </c:pt>
                <c:pt idx="5">
                  <c:v>39</c:v>
                </c:pt>
                <c:pt idx="6">
                  <c:v>19</c:v>
                </c:pt>
                <c:pt idx="7">
                  <c:v>31</c:v>
                </c:pt>
                <c:pt idx="8">
                  <c:v>26</c:v>
                </c:pt>
                <c:pt idx="9">
                  <c:v>24</c:v>
                </c:pt>
                <c:pt idx="10">
                  <c:v>31</c:v>
                </c:pt>
                <c:pt idx="11">
                  <c:v>34</c:v>
                </c:pt>
                <c:pt idx="12">
                  <c:v>30</c:v>
                </c:pt>
                <c:pt idx="13">
                  <c:v>33</c:v>
                </c:pt>
                <c:pt idx="14">
                  <c:v>37</c:v>
                </c:pt>
                <c:pt idx="15">
                  <c:v>55</c:v>
                </c:pt>
                <c:pt idx="16">
                  <c:v>27</c:v>
                </c:pt>
                <c:pt idx="17">
                  <c:v>29</c:v>
                </c:pt>
                <c:pt idx="18">
                  <c:v>26</c:v>
                </c:pt>
                <c:pt idx="19">
                  <c:v>27</c:v>
                </c:pt>
                <c:pt idx="20">
                  <c:v>34</c:v>
                </c:pt>
                <c:pt idx="21">
                  <c:v>34</c:v>
                </c:pt>
              </c:numCache>
            </c:numRef>
          </c:xVal>
          <c:yVal>
            <c:numRef>
              <c:f>Sheet1!$B$2:$B$23</c:f>
              <c:numCache>
                <c:formatCode>General</c:formatCode>
                <c:ptCount val="22"/>
                <c:pt idx="0">
                  <c:v>0.71</c:v>
                </c:pt>
                <c:pt idx="1">
                  <c:v>0.187</c:v>
                </c:pt>
                <c:pt idx="2">
                  <c:v>0.88500000000000001</c:v>
                </c:pt>
                <c:pt idx="3">
                  <c:v>0.41399999999999998</c:v>
                </c:pt>
                <c:pt idx="4">
                  <c:v>0.60499999999999998</c:v>
                </c:pt>
                <c:pt idx="5">
                  <c:v>0.59</c:v>
                </c:pt>
                <c:pt idx="6">
                  <c:v>0.32700000000000001</c:v>
                </c:pt>
                <c:pt idx="7">
                  <c:v>0.55200000000000005</c:v>
                </c:pt>
                <c:pt idx="8">
                  <c:v>0.40100000000000002</c:v>
                </c:pt>
                <c:pt idx="9">
                  <c:v>0.64400000000000002</c:v>
                </c:pt>
                <c:pt idx="10">
                  <c:v>0.22</c:v>
                </c:pt>
                <c:pt idx="11">
                  <c:v>0.40799999999999997</c:v>
                </c:pt>
                <c:pt idx="12">
                  <c:v>0.40799999999999997</c:v>
                </c:pt>
                <c:pt idx="13">
                  <c:v>0.57399999999999995</c:v>
                </c:pt>
                <c:pt idx="14">
                  <c:v>0.622</c:v>
                </c:pt>
                <c:pt idx="15">
                  <c:v>0.47199999999999998</c:v>
                </c:pt>
                <c:pt idx="16">
                  <c:v>0.21</c:v>
                </c:pt>
                <c:pt idx="17">
                  <c:v>0.26700000000000002</c:v>
                </c:pt>
                <c:pt idx="18">
                  <c:v>0.48199999999999998</c:v>
                </c:pt>
                <c:pt idx="19">
                  <c:v>0.39800000000000002</c:v>
                </c:pt>
                <c:pt idx="20">
                  <c:v>0.83899999999999997</c:v>
                </c:pt>
                <c:pt idx="21">
                  <c:v>0.51700000000000002</c:v>
                </c:pt>
              </c:numCache>
            </c:numRef>
          </c:yVal>
          <c:bubbleSize>
            <c:numRef>
              <c:f>Sheet1!$C$2:$C$23</c:f>
              <c:numCache>
                <c:formatCode>General</c:formatCode>
                <c:ptCount val="22"/>
                <c:pt idx="0">
                  <c:v>273</c:v>
                </c:pt>
                <c:pt idx="1">
                  <c:v>400</c:v>
                </c:pt>
                <c:pt idx="2">
                  <c:v>438</c:v>
                </c:pt>
                <c:pt idx="3">
                  <c:v>88</c:v>
                </c:pt>
                <c:pt idx="4">
                  <c:v>210</c:v>
                </c:pt>
                <c:pt idx="5">
                  <c:v>2169</c:v>
                </c:pt>
                <c:pt idx="6">
                  <c:v>319</c:v>
                </c:pt>
                <c:pt idx="7">
                  <c:v>182</c:v>
                </c:pt>
                <c:pt idx="8">
                  <c:v>172</c:v>
                </c:pt>
                <c:pt idx="9">
                  <c:v>307</c:v>
                </c:pt>
                <c:pt idx="10">
                  <c:v>619</c:v>
                </c:pt>
                <c:pt idx="11">
                  <c:v>340</c:v>
                </c:pt>
                <c:pt idx="12">
                  <c:v>361</c:v>
                </c:pt>
                <c:pt idx="13">
                  <c:v>176</c:v>
                </c:pt>
                <c:pt idx="14">
                  <c:v>1182</c:v>
                </c:pt>
                <c:pt idx="15">
                  <c:v>661</c:v>
                </c:pt>
                <c:pt idx="16">
                  <c:v>247</c:v>
                </c:pt>
                <c:pt idx="17">
                  <c:v>325</c:v>
                </c:pt>
                <c:pt idx="18">
                  <c:v>215</c:v>
                </c:pt>
                <c:pt idx="19">
                  <c:v>215</c:v>
                </c:pt>
                <c:pt idx="20">
                  <c:v>425</c:v>
                </c:pt>
                <c:pt idx="21">
                  <c:v>220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E-364D-4525-A02C-10120B02B2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77085056"/>
        <c:axId val="177422720"/>
      </c:bubbleChart>
      <c:valAx>
        <c:axId val="177085056"/>
        <c:scaling>
          <c:orientation val="minMax"/>
          <c:max val="60"/>
          <c:min val="15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Franklin Gothic Book" charset="0"/>
                <a:ea typeface="Franklin Gothic Book" charset="0"/>
                <a:cs typeface="Franklin Gothic Book" charset="0"/>
              </a:defRPr>
            </a:pPr>
            <a:endParaRPr lang="en-US"/>
          </a:p>
        </c:txPr>
        <c:crossAx val="177422720"/>
        <c:crosses val="autoZero"/>
        <c:crossBetween val="midCat"/>
        <c:majorUnit val="5"/>
      </c:valAx>
      <c:valAx>
        <c:axId val="177422720"/>
        <c:scaling>
          <c:orientation val="minMax"/>
          <c:max val="1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Franklin Gothic Book" charset="0"/>
                <a:ea typeface="Franklin Gothic Book" charset="0"/>
                <a:cs typeface="Franklin Gothic Book" charset="0"/>
              </a:defRPr>
            </a:pPr>
            <a:endParaRPr lang="en-US"/>
          </a:p>
        </c:txPr>
        <c:crossAx val="1770850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9275766016713E-2"/>
          <c:y val="3.25581395348837E-2"/>
          <c:w val="0.97771587743732602"/>
          <c:h val="0.95348837209302295"/>
        </c:manualLayout>
      </c:layout>
      <c:line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</c:strCache>
            </c:strRef>
          </c:tx>
          <c:spPr>
            <a:ln w="37962">
              <a:solidFill>
                <a:schemeClr val="accent1"/>
              </a:solidFill>
              <a:prstDash val="solid"/>
            </a:ln>
          </c:spPr>
          <c:marker>
            <c:symbol val="none"/>
          </c:marker>
          <c:cat>
            <c:numRef>
              <c:f>Sheet1!$B$1:$D$1</c:f>
              <c:numCache>
                <c:formatCode>General</c:formatCode>
                <c:ptCount val="3"/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0</c:v>
                </c:pt>
                <c:pt idx="1">
                  <c:v>5096000.0000005802</c:v>
                </c:pt>
                <c:pt idx="2">
                  <c:v>5096000.0000005802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255104"/>
        <c:axId val="62256640"/>
      </c:lineChart>
      <c:catAx>
        <c:axId val="6225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2654">
            <a:solidFill>
              <a:srgbClr val="000000"/>
            </a:solidFill>
            <a:prstDash val="solid"/>
          </a:ln>
        </c:spPr>
        <c:crossAx val="62256640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62256640"/>
        <c:scaling>
          <c:orientation val="minMax"/>
          <c:max val="37938680.942184098"/>
          <c:min val="0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12654">
            <a:solidFill>
              <a:srgbClr val="000000"/>
            </a:solidFill>
            <a:prstDash val="solid"/>
          </a:ln>
        </c:spPr>
        <c:crossAx val="62255104"/>
        <c:crosses val="autoZero"/>
        <c:crossBetween val="midCat"/>
        <c:majorUnit val="5000000"/>
      </c:valAx>
      <c:spPr>
        <a:noFill/>
        <a:ln w="2530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6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66666666666701"/>
          <c:y val="7.2916666666666699E-2"/>
          <c:w val="0.84"/>
          <c:h val="0.812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25357">
              <a:solidFill>
                <a:srgbClr val="FEA746"/>
              </a:solidFill>
              <a:prstDash val="solid"/>
            </a:ln>
          </c:spPr>
          <c:marker>
            <c:symbol val="none"/>
          </c:marker>
          <c:xVal>
            <c:numRef>
              <c:f>Sheet1!$B$1:$D$1</c:f>
              <c:numCache>
                <c:formatCode>General</c:formatCode>
                <c:ptCount val="3"/>
                <c:pt idx="0">
                  <c:v>2015.0000000002301</c:v>
                </c:pt>
                <c:pt idx="1">
                  <c:v>2020.0000000002301</c:v>
                </c:pt>
                <c:pt idx="2">
                  <c:v>2025.0000000002301</c:v>
                </c:pt>
              </c:numCache>
            </c:numRef>
          </c:xVal>
          <c:yVal>
            <c:numRef>
              <c:f>Sheet1!$B$2:$D$2</c:f>
              <c:numCache>
                <c:formatCode>General</c:formatCode>
                <c:ptCount val="3"/>
                <c:pt idx="0">
                  <c:v>22.000000000002501</c:v>
                </c:pt>
                <c:pt idx="1">
                  <c:v>65.000000000007375</c:v>
                </c:pt>
                <c:pt idx="2">
                  <c:v>65.000000000007375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72448"/>
        <c:axId val="81678336"/>
      </c:scatterChart>
      <c:valAx>
        <c:axId val="81672448"/>
        <c:scaling>
          <c:orientation val="minMax"/>
          <c:max val="2025"/>
          <c:min val="2015"/>
        </c:scaling>
        <c:delete val="0"/>
        <c:axPos val="b"/>
        <c:numFmt formatCode="0;\-0" sourceLinked="0"/>
        <c:majorTickMark val="out"/>
        <c:minorTickMark val="none"/>
        <c:tickLblPos val="nextTo"/>
        <c:spPr>
          <a:ln w="126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98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81678336"/>
        <c:crossesAt val="0"/>
        <c:crossBetween val="midCat"/>
        <c:majorUnit val="5"/>
      </c:valAx>
      <c:valAx>
        <c:axId val="81678336"/>
        <c:scaling>
          <c:orientation val="minMax"/>
          <c:max val="100"/>
          <c:min val="0"/>
        </c:scaling>
        <c:delete val="0"/>
        <c:axPos val="l"/>
        <c:numFmt formatCode="#,##0;\-#,##0" sourceLinked="0"/>
        <c:majorTickMark val="out"/>
        <c:minorTickMark val="none"/>
        <c:tickLblPos val="nextTo"/>
        <c:spPr>
          <a:ln w="126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98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81672448"/>
        <c:crossesAt val="2015"/>
        <c:crossBetween val="midCat"/>
        <c:majorUnit val="10"/>
      </c:valAx>
      <c:spPr>
        <a:noFill/>
        <a:ln w="2535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8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7142857142857E-2"/>
          <c:y val="2.06185567010309E-2"/>
          <c:w val="0.96571428571428597"/>
          <c:h val="0.965635738831615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DCE6F2"/>
            </a:solidFill>
            <a:ln w="12665">
              <a:noFill/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Sheet1!$B$2:$F$2</c:f>
              <c:numCache>
                <c:formatCode>"$"#,##0.00_);[Red]\("$"#,##0.00\)</c:formatCode>
                <c:ptCount val="5"/>
                <c:pt idx="0">
                  <c:v>1050000</c:v>
                </c:pt>
                <c:pt idx="1">
                  <c:v>1342750</c:v>
                </c:pt>
                <c:pt idx="2">
                  <c:v>2269500</c:v>
                </c:pt>
                <c:pt idx="3">
                  <c:v>2238500</c:v>
                </c:pt>
                <c:pt idx="4">
                  <c:v>2238500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8EB5E3"/>
            </a:solidFill>
            <a:ln w="12665">
              <a:noFill/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Sheet1!$B$3:$F$3</c:f>
              <c:numCache>
                <c:formatCode>"$"#,##0.00_);[Red]\("$"#,##0.00\)</c:formatCode>
                <c:ptCount val="5"/>
                <c:pt idx="0">
                  <c:v>476631.1</c:v>
                </c:pt>
                <c:pt idx="1">
                  <c:v>257000</c:v>
                </c:pt>
                <c:pt idx="2">
                  <c:v>433000</c:v>
                </c:pt>
                <c:pt idx="3">
                  <c:v>221500</c:v>
                </c:pt>
                <c:pt idx="4">
                  <c:v>137250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CCFFCC"/>
            </a:solidFill>
            <a:ln w="12665">
              <a:solidFill>
                <a:srgbClr val="CCFFFF"/>
              </a:solidFill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Sheet1!$B$4:$F$4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rgbClr val="17365E"/>
            </a:solidFill>
            <a:ln w="12665">
              <a:noFill/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Sheet1!$B$5:$F$5</c:f>
              <c:numCache>
                <c:formatCode>"$"#,##0.00_);[Red]\("$"#,##0.00\)</c:formatCode>
                <c:ptCount val="5"/>
                <c:pt idx="0">
                  <c:v>411743.04</c:v>
                </c:pt>
                <c:pt idx="1">
                  <c:v>462854.72</c:v>
                </c:pt>
                <c:pt idx="2">
                  <c:v>655339.9</c:v>
                </c:pt>
                <c:pt idx="3">
                  <c:v>819195.2799999991</c:v>
                </c:pt>
                <c:pt idx="4">
                  <c:v>893166.3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rgbClr val="0F243F"/>
            </a:solidFill>
            <a:ln w="12665">
              <a:noFill/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Sheet1!$B$6:$F$6</c:f>
              <c:numCache>
                <c:formatCode>"$"#,##0.00_);[Red]\("$"#,##0.00\)</c:formatCode>
                <c:ptCount val="5"/>
                <c:pt idx="0">
                  <c:v>3202310.92</c:v>
                </c:pt>
                <c:pt idx="1">
                  <c:v>3630236.87</c:v>
                </c:pt>
                <c:pt idx="2">
                  <c:v>5534623.4199999999</c:v>
                </c:pt>
                <c:pt idx="3">
                  <c:v>3798854.43</c:v>
                </c:pt>
                <c:pt idx="4">
                  <c:v>2127556.85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28948480"/>
        <c:axId val="128958464"/>
      </c:barChart>
      <c:catAx>
        <c:axId val="12894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2665">
            <a:solidFill>
              <a:srgbClr val="000000"/>
            </a:solidFill>
            <a:prstDash val="solid"/>
          </a:ln>
        </c:spPr>
        <c:crossAx val="12895846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28958464"/>
        <c:scaling>
          <c:orientation val="minMax"/>
          <c:max val="9000000"/>
          <c:min val="0"/>
        </c:scaling>
        <c:delete val="0"/>
        <c:axPos val="l"/>
        <c:numFmt formatCode="&quot;$&quot;#,##0.00_);[Red]\(&quot;$&quot;#,##0.00\)" sourceLinked="1"/>
        <c:majorTickMark val="out"/>
        <c:minorTickMark val="none"/>
        <c:tickLblPos val="none"/>
        <c:spPr>
          <a:ln w="12665">
            <a:solidFill>
              <a:srgbClr val="000000"/>
            </a:solidFill>
            <a:prstDash val="solid"/>
          </a:ln>
        </c:spPr>
        <c:crossAx val="128948480"/>
        <c:crosses val="autoZero"/>
        <c:crossBetween val="between"/>
        <c:majorUnit val="1000000"/>
      </c:valAx>
      <c:spPr>
        <a:noFill/>
        <a:ln w="2532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7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7142857142857E-2"/>
          <c:y val="2.06185567010309E-2"/>
          <c:w val="0.96571428571428597"/>
          <c:h val="0.96563573883161502"/>
        </c:manualLayout>
      </c:layout>
      <c:barChart>
        <c:barDir val="col"/>
        <c:grouping val="stacked"/>
        <c:varyColors val="0"/>
        <c:ser>
          <c:idx val="2"/>
          <c:order val="0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CCFFCC"/>
            </a:solidFill>
            <a:ln w="12665">
              <a:solidFill>
                <a:srgbClr val="CCFFFF"/>
              </a:solidFill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</c:numCache>
            </c:numRef>
          </c:cat>
          <c:val>
            <c:numRef>
              <c:f>Sheet1!$B$4:$F$4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34238592"/>
        <c:axId val="134240512"/>
      </c:barChart>
      <c:catAx>
        <c:axId val="13423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2665">
            <a:solidFill>
              <a:srgbClr val="000000"/>
            </a:solidFill>
            <a:prstDash val="solid"/>
          </a:ln>
        </c:spPr>
        <c:crossAx val="134240512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34240512"/>
        <c:scaling>
          <c:orientation val="minMax"/>
          <c:max val="9000000"/>
          <c:min val="0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12665">
            <a:solidFill>
              <a:srgbClr val="000000"/>
            </a:solidFill>
            <a:prstDash val="solid"/>
          </a:ln>
        </c:spPr>
        <c:crossAx val="134238592"/>
        <c:crosses val="autoZero"/>
        <c:crossBetween val="between"/>
        <c:majorUnit val="1000000"/>
      </c:valAx>
      <c:spPr>
        <a:noFill/>
        <a:ln w="2532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7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033195020747"/>
          <c:y val="9.45945945945946E-2"/>
          <c:w val="0.87551867219917001"/>
          <c:h val="0.82882882882882902"/>
        </c:manualLayout>
      </c:layout>
      <c:line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</c:strCache>
            </c:strRef>
          </c:tx>
          <c:spPr>
            <a:ln w="37978">
              <a:solidFill>
                <a:srgbClr val="CCFFCC"/>
              </a:solidFill>
              <a:prstDash val="lgDash"/>
            </a:ln>
          </c:spPr>
          <c:marker>
            <c:symbol val="none"/>
          </c:marker>
          <c:dPt>
            <c:idx val="1"/>
            <c:bubble3D val="0"/>
            <c:spPr>
              <a:ln w="37978">
                <a:solidFill>
                  <a:srgbClr val="92D050"/>
                </a:solidFill>
                <a:prstDash val="lgDash"/>
              </a:ln>
            </c:spPr>
          </c:dPt>
          <c:dPt>
            <c:idx val="2"/>
            <c:bubble3D val="0"/>
            <c:spPr>
              <a:ln w="37978">
                <a:solidFill>
                  <a:srgbClr val="92D050"/>
                </a:solidFill>
                <a:prstDash val="lgDash"/>
              </a:ln>
            </c:spPr>
          </c:dPt>
          <c:dPt>
            <c:idx val="3"/>
            <c:bubble3D val="0"/>
            <c:spPr>
              <a:ln w="37978">
                <a:solidFill>
                  <a:srgbClr val="92D050"/>
                </a:solidFill>
                <a:prstDash val="lgDash"/>
              </a:ln>
            </c:spPr>
          </c:dPt>
          <c:dPt>
            <c:idx val="4"/>
            <c:bubble3D val="0"/>
            <c:spPr>
              <a:ln w="37978">
                <a:solidFill>
                  <a:srgbClr val="92D050"/>
                </a:solidFill>
                <a:prstDash val="lgDash"/>
              </a:ln>
            </c:spPr>
          </c:dPt>
          <c:dPt>
            <c:idx val="5"/>
            <c:bubble3D val="0"/>
            <c:spPr>
              <a:ln w="37978">
                <a:solidFill>
                  <a:srgbClr val="92D050"/>
                </a:solidFill>
                <a:prstDash val="lgDash"/>
              </a:ln>
            </c:spPr>
          </c:dPt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958592"/>
        <c:axId val="146960384"/>
      </c:lineChart>
      <c:catAx>
        <c:axId val="14695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2659">
            <a:solidFill>
              <a:srgbClr val="000000"/>
            </a:solidFill>
            <a:prstDash val="solid"/>
          </a:ln>
        </c:spPr>
        <c:crossAx val="14696038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46960384"/>
        <c:scaling>
          <c:orientation val="minMax"/>
          <c:max val="70"/>
          <c:min val="0"/>
        </c:scaling>
        <c:delete val="0"/>
        <c:axPos val="l"/>
        <c:numFmt formatCode="#,##0;\-#,##0" sourceLinked="0"/>
        <c:majorTickMark val="out"/>
        <c:minorTickMark val="none"/>
        <c:tickLblPos val="nextTo"/>
        <c:spPr>
          <a:ln w="1265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97" b="0" i="0" u="none" strike="noStrike" baseline="0">
                <a:solidFill>
                  <a:sysClr val="windowText" lastClr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46958592"/>
        <c:crosses val="autoZero"/>
        <c:crossBetween val="midCat"/>
        <c:majorUnit val="5"/>
      </c:valAx>
      <c:spPr>
        <a:noFill/>
        <a:ln w="2531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6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2BC8AAD-7156-DB48-87D0-3B2202F8DDA0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F3EAE7-827B-444C-B5FB-7BAD4A5DCE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540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746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32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43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184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69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768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3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66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517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13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6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3EAE7-827B-444C-B5FB-7BAD4A5DCEB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94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2055-A524-4371-B1A2-2C8FC3C03F6A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31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476A3-0295-4058-8B30-5F7DEF1879A1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23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C86B-6B94-4864-8B56-F2FE572A6254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1153C-2A39-49DE-8631-E3C404BE6356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65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BE1CD-A231-4A6E-9FE4-2B3BF9362A76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37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177AE-83B1-460B-8C48-2E2C5887BBBB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37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A50C1-5481-49D2-B527-4B3934DC4B0E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19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26657-7EB5-4567-B45D-00CAD0930817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552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5675-9CF6-448F-AC25-46FB149883C6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396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5AB8-8870-4160-824B-47DCCF7237A5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961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05AA0-23FF-4C14-8711-C3C5E3621B53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793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B87EC-6039-47C2-9764-85DB5B792178}" type="datetime1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63075" y="6480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01100-A6D2-D342-9C30-4631A9C7ED0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562" y="6458668"/>
            <a:ext cx="1284951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05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3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5.emf"/><Relationship Id="rId7" Type="http://schemas.openxmlformats.org/officeDocument/2006/relationships/image" Target="../media/image18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9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23.emf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10" Type="http://schemas.openxmlformats.org/officeDocument/2006/relationships/image" Target="../media/image28.emf"/><Relationship Id="rId4" Type="http://schemas.openxmlformats.org/officeDocument/2006/relationships/image" Target="../media/image24.emf"/><Relationship Id="rId9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s://www.usaid.gov/cii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9.emf"/><Relationship Id="rId7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9" Type="http://schemas.openxmlformats.org/officeDocument/2006/relationships/tags" Target="../tags/tag38.xml"/><Relationship Id="rId21" Type="http://schemas.openxmlformats.org/officeDocument/2006/relationships/tags" Target="../tags/tag20.xml"/><Relationship Id="rId34" Type="http://schemas.openxmlformats.org/officeDocument/2006/relationships/tags" Target="../tags/tag33.xml"/><Relationship Id="rId42" Type="http://schemas.openxmlformats.org/officeDocument/2006/relationships/tags" Target="../tags/tag41.xml"/><Relationship Id="rId47" Type="http://schemas.openxmlformats.org/officeDocument/2006/relationships/tags" Target="../tags/tag46.xml"/><Relationship Id="rId50" Type="http://schemas.openxmlformats.org/officeDocument/2006/relationships/tags" Target="../tags/tag49.xml"/><Relationship Id="rId55" Type="http://schemas.openxmlformats.org/officeDocument/2006/relationships/notesSlide" Target="../notesSlides/notesSlide7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33" Type="http://schemas.openxmlformats.org/officeDocument/2006/relationships/tags" Target="../tags/tag32.xml"/><Relationship Id="rId38" Type="http://schemas.openxmlformats.org/officeDocument/2006/relationships/tags" Target="../tags/tag37.xml"/><Relationship Id="rId46" Type="http://schemas.openxmlformats.org/officeDocument/2006/relationships/tags" Target="../tags/tag45.xml"/><Relationship Id="rId59" Type="http://schemas.openxmlformats.org/officeDocument/2006/relationships/image" Target="../media/image28.emf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tags" Target="../tags/tag28.xml"/><Relationship Id="rId41" Type="http://schemas.openxmlformats.org/officeDocument/2006/relationships/tags" Target="../tags/tag40.xml"/><Relationship Id="rId54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tags" Target="../tags/tag31.xml"/><Relationship Id="rId37" Type="http://schemas.openxmlformats.org/officeDocument/2006/relationships/tags" Target="../tags/tag36.xml"/><Relationship Id="rId40" Type="http://schemas.openxmlformats.org/officeDocument/2006/relationships/tags" Target="../tags/tag39.xml"/><Relationship Id="rId45" Type="http://schemas.openxmlformats.org/officeDocument/2006/relationships/tags" Target="../tags/tag44.xml"/><Relationship Id="rId53" Type="http://schemas.openxmlformats.org/officeDocument/2006/relationships/tags" Target="../tags/tag52.xml"/><Relationship Id="rId58" Type="http://schemas.openxmlformats.org/officeDocument/2006/relationships/image" Target="../media/image18.emf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36" Type="http://schemas.openxmlformats.org/officeDocument/2006/relationships/tags" Target="../tags/tag35.xml"/><Relationship Id="rId49" Type="http://schemas.openxmlformats.org/officeDocument/2006/relationships/tags" Target="../tags/tag48.xml"/><Relationship Id="rId57" Type="http://schemas.openxmlformats.org/officeDocument/2006/relationships/image" Target="../media/image32.emf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tags" Target="../tags/tag30.xml"/><Relationship Id="rId44" Type="http://schemas.openxmlformats.org/officeDocument/2006/relationships/tags" Target="../tags/tag43.xml"/><Relationship Id="rId52" Type="http://schemas.openxmlformats.org/officeDocument/2006/relationships/tags" Target="../tags/tag51.xml"/><Relationship Id="rId60" Type="http://schemas.openxmlformats.org/officeDocument/2006/relationships/image" Target="../media/image5.emf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tags" Target="../tags/tag29.xml"/><Relationship Id="rId35" Type="http://schemas.openxmlformats.org/officeDocument/2006/relationships/tags" Target="../tags/tag34.xml"/><Relationship Id="rId43" Type="http://schemas.openxmlformats.org/officeDocument/2006/relationships/tags" Target="../tags/tag42.xml"/><Relationship Id="rId48" Type="http://schemas.openxmlformats.org/officeDocument/2006/relationships/tags" Target="../tags/tag47.xml"/><Relationship Id="rId56" Type="http://schemas.openxmlformats.org/officeDocument/2006/relationships/oleObject" Target="../embeddings/oleObject1.bin"/><Relationship Id="rId8" Type="http://schemas.openxmlformats.org/officeDocument/2006/relationships/tags" Target="../tags/tag7.xml"/><Relationship Id="rId51" Type="http://schemas.openxmlformats.org/officeDocument/2006/relationships/tags" Target="../tags/tag50.xml"/><Relationship Id="rId3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26" Type="http://schemas.openxmlformats.org/officeDocument/2006/relationships/tags" Target="../tags/tag78.xml"/><Relationship Id="rId3" Type="http://schemas.openxmlformats.org/officeDocument/2006/relationships/tags" Target="../tags/tag55.xml"/><Relationship Id="rId21" Type="http://schemas.openxmlformats.org/officeDocument/2006/relationships/tags" Target="../tags/tag73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5" Type="http://schemas.openxmlformats.org/officeDocument/2006/relationships/tags" Target="../tags/tag77.xml"/><Relationship Id="rId33" Type="http://schemas.openxmlformats.org/officeDocument/2006/relationships/image" Target="../media/image6.emf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29" Type="http://schemas.openxmlformats.org/officeDocument/2006/relationships/notesSlide" Target="../notesSlides/notesSlide8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tags" Target="../tags/tag76.xml"/><Relationship Id="rId32" Type="http://schemas.openxmlformats.org/officeDocument/2006/relationships/image" Target="../media/image28.emf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openxmlformats.org/officeDocument/2006/relationships/tags" Target="../tags/tag75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62.xml"/><Relationship Id="rId19" Type="http://schemas.openxmlformats.org/officeDocument/2006/relationships/tags" Target="../tags/tag71.xml"/><Relationship Id="rId31" Type="http://schemas.openxmlformats.org/officeDocument/2006/relationships/image" Target="../media/image18.emf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tags" Target="../tags/tag74.xml"/><Relationship Id="rId27" Type="http://schemas.openxmlformats.org/officeDocument/2006/relationships/tags" Target="../tags/tag79.xml"/><Relationship Id="rId30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tags" Target="../tags/tag81.xml"/><Relationship Id="rId7" Type="http://schemas.openxmlformats.org/officeDocument/2006/relationships/image" Target="../media/image18.emf"/><Relationship Id="rId2" Type="http://schemas.openxmlformats.org/officeDocument/2006/relationships/tags" Target="../tags/tag8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8.emf"/><Relationship Id="rId7" Type="http://schemas.openxmlformats.org/officeDocument/2006/relationships/slide" Target="slide37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image" Target="../media/image9.emf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emf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image" Target="../media/image28.emf"/><Relationship Id="rId5" Type="http://schemas.openxmlformats.org/officeDocument/2006/relationships/image" Target="../media/image18.emf"/><Relationship Id="rId4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35.png"/><Relationship Id="rId7" Type="http://schemas.openxmlformats.org/officeDocument/2006/relationships/image" Target="../media/image28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3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8.emf"/><Relationship Id="rId4" Type="http://schemas.openxmlformats.org/officeDocument/2006/relationships/image" Target="../media/image9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4.emf"/><Relationship Id="rId7" Type="http://schemas.openxmlformats.org/officeDocument/2006/relationships/image" Target="../media/image22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4.emf"/><Relationship Id="rId7" Type="http://schemas.openxmlformats.org/officeDocument/2006/relationships/image" Target="../media/image22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26" Type="http://schemas.openxmlformats.org/officeDocument/2006/relationships/tags" Target="../tags/tag109.xml"/><Relationship Id="rId3" Type="http://schemas.openxmlformats.org/officeDocument/2006/relationships/tags" Target="../tags/tag86.xml"/><Relationship Id="rId21" Type="http://schemas.openxmlformats.org/officeDocument/2006/relationships/tags" Target="../tags/tag104.xml"/><Relationship Id="rId34" Type="http://schemas.openxmlformats.org/officeDocument/2006/relationships/image" Target="../media/image38.emf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5" Type="http://schemas.openxmlformats.org/officeDocument/2006/relationships/tags" Target="../tags/tag108.xml"/><Relationship Id="rId33" Type="http://schemas.openxmlformats.org/officeDocument/2006/relationships/chart" Target="../charts/chart4.xml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tags" Target="../tags/tag103.xml"/><Relationship Id="rId29" Type="http://schemas.openxmlformats.org/officeDocument/2006/relationships/tags" Target="../tags/tag112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24" Type="http://schemas.openxmlformats.org/officeDocument/2006/relationships/tags" Target="../tags/tag107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23" Type="http://schemas.openxmlformats.org/officeDocument/2006/relationships/tags" Target="../tags/tag106.xml"/><Relationship Id="rId28" Type="http://schemas.openxmlformats.org/officeDocument/2006/relationships/tags" Target="../tags/tag111.xml"/><Relationship Id="rId36" Type="http://schemas.openxmlformats.org/officeDocument/2006/relationships/image" Target="../media/image5.emf"/><Relationship Id="rId10" Type="http://schemas.openxmlformats.org/officeDocument/2006/relationships/tags" Target="../tags/tag93.xml"/><Relationship Id="rId19" Type="http://schemas.openxmlformats.org/officeDocument/2006/relationships/tags" Target="../tags/tag102.xml"/><Relationship Id="rId31" Type="http://schemas.openxmlformats.org/officeDocument/2006/relationships/tags" Target="../tags/tag114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Relationship Id="rId22" Type="http://schemas.openxmlformats.org/officeDocument/2006/relationships/tags" Target="../tags/tag105.xml"/><Relationship Id="rId27" Type="http://schemas.openxmlformats.org/officeDocument/2006/relationships/tags" Target="../tags/tag110.xml"/><Relationship Id="rId30" Type="http://schemas.openxmlformats.org/officeDocument/2006/relationships/tags" Target="../tags/tag113.xml"/><Relationship Id="rId35" Type="http://schemas.openxmlformats.org/officeDocument/2006/relationships/image" Target="../media/image28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26" Type="http://schemas.openxmlformats.org/officeDocument/2006/relationships/tags" Target="../tags/tag140.xml"/><Relationship Id="rId3" Type="http://schemas.openxmlformats.org/officeDocument/2006/relationships/tags" Target="../tags/tag117.xml"/><Relationship Id="rId21" Type="http://schemas.openxmlformats.org/officeDocument/2006/relationships/tags" Target="../tags/tag135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5" Type="http://schemas.openxmlformats.org/officeDocument/2006/relationships/tags" Target="../tags/tag139.xml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29" Type="http://schemas.openxmlformats.org/officeDocument/2006/relationships/chart" Target="../charts/chart5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24" Type="http://schemas.openxmlformats.org/officeDocument/2006/relationships/tags" Target="../tags/tag138.xml"/><Relationship Id="rId32" Type="http://schemas.openxmlformats.org/officeDocument/2006/relationships/image" Target="../media/image28.emf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23" Type="http://schemas.openxmlformats.org/officeDocument/2006/relationships/tags" Target="../tags/tag137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31" Type="http://schemas.openxmlformats.org/officeDocument/2006/relationships/image" Target="../media/image6.emf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tags" Target="../tags/tag136.xml"/><Relationship Id="rId27" Type="http://schemas.openxmlformats.org/officeDocument/2006/relationships/tags" Target="../tags/tag141.xml"/><Relationship Id="rId30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18" Type="http://schemas.openxmlformats.org/officeDocument/2006/relationships/tags" Target="../tags/tag158.xml"/><Relationship Id="rId26" Type="http://schemas.openxmlformats.org/officeDocument/2006/relationships/image" Target="../media/image28.emf"/><Relationship Id="rId3" Type="http://schemas.openxmlformats.org/officeDocument/2006/relationships/tags" Target="../tags/tag143.xml"/><Relationship Id="rId21" Type="http://schemas.openxmlformats.org/officeDocument/2006/relationships/tags" Target="../tags/tag161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tags" Target="../tags/tag157.xml"/><Relationship Id="rId25" Type="http://schemas.openxmlformats.org/officeDocument/2006/relationships/image" Target="../media/image38.emf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tags" Target="../tags/tag160.xml"/><Relationship Id="rId1" Type="http://schemas.openxmlformats.org/officeDocument/2006/relationships/vmlDrawing" Target="../drawings/vmlDrawing3.v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24" Type="http://schemas.openxmlformats.org/officeDocument/2006/relationships/image" Target="../media/image39.emf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23" Type="http://schemas.openxmlformats.org/officeDocument/2006/relationships/oleObject" Target="../embeddings/oleObject3.bin"/><Relationship Id="rId10" Type="http://schemas.openxmlformats.org/officeDocument/2006/relationships/tags" Target="../tags/tag150.xml"/><Relationship Id="rId19" Type="http://schemas.openxmlformats.org/officeDocument/2006/relationships/tags" Target="../tags/tag159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slideLayout" Target="../slideLayouts/slideLayout2.xml"/><Relationship Id="rId27" Type="http://schemas.openxmlformats.org/officeDocument/2006/relationships/image" Target="../media/image5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tags" Target="../tags/tag174.xml"/><Relationship Id="rId18" Type="http://schemas.openxmlformats.org/officeDocument/2006/relationships/image" Target="../media/image28.emf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image" Target="../media/image38.emf"/><Relationship Id="rId2" Type="http://schemas.openxmlformats.org/officeDocument/2006/relationships/tags" Target="../tags/tag163.xml"/><Relationship Id="rId16" Type="http://schemas.openxmlformats.org/officeDocument/2006/relationships/chart" Target="../charts/chart6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71.xml"/><Relationship Id="rId19" Type="http://schemas.openxmlformats.org/officeDocument/2006/relationships/image" Target="../media/image6.emf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4.emf"/><Relationship Id="rId7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5829300"/>
          </a:xfrm>
          <a:prstGeom prst="rect">
            <a:avLst/>
          </a:prstGeom>
          <a:solidFill>
            <a:srgbClr val="92D0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07" y="6019242"/>
            <a:ext cx="2856446" cy="8130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43044"/>
            <a:ext cx="12192000" cy="1816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42" y="2382744"/>
            <a:ext cx="5156200" cy="1536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55558" y="4451937"/>
            <a:ext cx="972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Supplementa</a:t>
            </a:r>
            <a:r>
              <a:rPr lang="en-US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</a:t>
            </a:r>
            <a:r>
              <a:rPr lang="en-US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Toolkit</a:t>
            </a:r>
            <a:endParaRPr lang="en-US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17411" name="Picture 3" descr="C:\Users\z0037hhb\Desktop\Untitled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1" y="4381935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61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23900" y="1052674"/>
            <a:ext cx="49819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AFDF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2.1: </a:t>
            </a:r>
            <a:r>
              <a:rPr lang="en-US" sz="1600" dirty="0" smtClean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Assess market and barriers </a:t>
            </a:r>
          </a:p>
          <a:p>
            <a:r>
              <a:rPr lang="en-US" sz="1600" dirty="0" smtClean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scale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Stakeholder Mapping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Market Assessment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Barrier Assessment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Segmentation Analysis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Patient Journey Mapping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Analysis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Delivery Channel Analysis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Trial Analysis </a:t>
            </a:r>
            <a:r>
              <a:rPr lang="en-US" sz="16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36637"/>
            <a:ext cx="190500" cy="254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5628" b="44300"/>
          <a:stretch/>
        </p:blipFill>
        <p:spPr>
          <a:xfrm>
            <a:off x="2768483" y="4399004"/>
            <a:ext cx="6655034" cy="24589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376" y="4423718"/>
            <a:ext cx="914400" cy="2921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840812" y="2319861"/>
            <a:ext cx="3097427" cy="0"/>
          </a:xfrm>
          <a:prstGeom prst="line">
            <a:avLst/>
          </a:prstGeom>
          <a:ln>
            <a:solidFill>
              <a:srgbClr val="00AFD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342900" y="6079522"/>
            <a:ext cx="1812894" cy="626078"/>
            <a:chOff x="342900" y="6079522"/>
            <a:chExt cx="1812894" cy="626078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9006" y="6197590"/>
              <a:ext cx="312360" cy="41648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10176" y="6221164"/>
              <a:ext cx="1437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999993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Tools available only in this Supplemental Toolkit</a:t>
              </a:r>
              <a:endParaRPr lang="en-US" sz="9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42900" y="6079522"/>
              <a:ext cx="1812894" cy="626078"/>
            </a:xfrm>
            <a:prstGeom prst="rect">
              <a:avLst/>
            </a:prstGeom>
            <a:noFill/>
            <a:ln>
              <a:solidFill>
                <a:srgbClr val="999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6099048" y="601422"/>
            <a:ext cx="0" cy="3797582"/>
          </a:xfrm>
          <a:prstGeom prst="straightConnector1">
            <a:avLst/>
          </a:prstGeom>
          <a:ln w="19050">
            <a:solidFill>
              <a:srgbClr val="00AFD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046" y="1052674"/>
            <a:ext cx="44735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AFDF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2.2: </a:t>
            </a:r>
            <a:r>
              <a:rPr lang="en-US" sz="1600" dirty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Develop strategy for overcoming barriers to scale-up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Comparable Product Analysis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Intervention Design Tool</a:t>
            </a:r>
          </a:p>
          <a:p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9610344" y="465617"/>
            <a:ext cx="1803699" cy="443853"/>
            <a:chOff x="352095" y="5184648"/>
            <a:chExt cx="1803699" cy="443853"/>
          </a:xfrm>
        </p:grpSpPr>
        <p:sp>
          <p:nvSpPr>
            <p:cNvPr id="21" name="Action Button: Custom 20">
              <a:hlinkClick r:id="rId6" action="ppaction://hlinksldjump" highlightClick="1"/>
            </p:cNvPr>
            <p:cNvSpPr/>
            <p:nvPr/>
          </p:nvSpPr>
          <p:spPr>
            <a:xfrm>
              <a:off x="352095" y="5184648"/>
              <a:ext cx="1803699" cy="443853"/>
            </a:xfrm>
            <a:prstGeom prst="actionButtonBlank">
              <a:avLst/>
            </a:prstGeom>
            <a:solidFill>
              <a:srgbClr val="585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Click to return to the </a:t>
              </a:r>
            </a:p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Table of Contents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9023" y="5190085"/>
              <a:ext cx="432948" cy="432948"/>
            </a:xfrm>
            <a:prstGeom prst="rect">
              <a:avLst/>
            </a:prstGeom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48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1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36" y="1193194"/>
            <a:ext cx="5746750" cy="49593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1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Stakeholder Mapping Tool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66447" y="1200541"/>
            <a:ext cx="951438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Group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166447" y="1654177"/>
            <a:ext cx="951437" cy="91306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Federal government</a:t>
            </a:r>
          </a:p>
        </p:txBody>
      </p:sp>
      <p:sp>
        <p:nvSpPr>
          <p:cNvPr id="65" name="Rectangle 64"/>
          <p:cNvSpPr/>
          <p:nvPr/>
        </p:nvSpPr>
        <p:spPr>
          <a:xfrm>
            <a:off x="6166447" y="2591466"/>
            <a:ext cx="951437" cy="91306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 government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160239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Importance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754145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Typical roles </a:t>
            </a:r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and responsibilities </a:t>
            </a:r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in </a:t>
            </a:r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60239" y="1654177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Government sets policy and oversees health programs and systems at the national level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754145" y="1654177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Lead</a:t>
            </a:r>
            <a:r>
              <a:rPr lang="bg-BG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coordinate </a:t>
            </a: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efforts, set policy, conduct advocacy, provide funding</a:t>
            </a:r>
          </a:p>
        </p:txBody>
      </p:sp>
      <p:sp>
        <p:nvSpPr>
          <p:cNvPr id="66" name="Rectangle 65"/>
          <p:cNvSpPr/>
          <p:nvPr/>
        </p:nvSpPr>
        <p:spPr>
          <a:xfrm>
            <a:off x="7160239" y="2591466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Government sets policy and oversees health programs and systems at the state level</a:t>
            </a:r>
          </a:p>
        </p:txBody>
      </p:sp>
      <p:sp>
        <p:nvSpPr>
          <p:cNvPr id="67" name="Rectangle 66"/>
          <p:cNvSpPr/>
          <p:nvPr/>
        </p:nvSpPr>
        <p:spPr>
          <a:xfrm>
            <a:off x="8754145" y="2591466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Oversee implementation of scale-up activities at the state level, including procurement and distribution of product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0348051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Examples of stakeholders included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348051" y="1654177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Department of Family Health, Department of Food and Drug Services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348051" y="2591466"/>
            <a:ext cx="1551552" cy="913063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 ministries of health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16388" y="585627"/>
            <a:ext cx="159390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Additional detail on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capabilities, interests, and potential roles of key stakeholders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5162" y="1800688"/>
            <a:ext cx="2090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High-level visual to show </a:t>
            </a:r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key stakeholders</a:t>
            </a:r>
            <a:r>
              <a:rPr lang="en-US" sz="900" b="1" dirty="0"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driving product scale-up, mapped to depict key relationships and categories of interest (e.g., global, national, state, local)</a:t>
            </a:r>
          </a:p>
        </p:txBody>
      </p:sp>
      <p:sp>
        <p:nvSpPr>
          <p:cNvPr id="46" name="Freeform 45"/>
          <p:cNvSpPr/>
          <p:nvPr/>
        </p:nvSpPr>
        <p:spPr>
          <a:xfrm rot="16200000" flipH="1">
            <a:off x="1487906" y="2022139"/>
            <a:ext cx="538223" cy="1255567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7" name="Group 176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78" name="TextBox 177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79" name="Straight Connector 178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" name="Elbow Connector 5"/>
          <p:cNvCxnSpPr/>
          <p:nvPr/>
        </p:nvCxnSpPr>
        <p:spPr>
          <a:xfrm rot="5400000">
            <a:off x="8908785" y="923462"/>
            <a:ext cx="221671" cy="163615"/>
          </a:xfrm>
          <a:prstGeom prst="bentConnector3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6167537" y="5300898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i="1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i="1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178980" y="530089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94" name="Rectangle 93"/>
          <p:cNvSpPr/>
          <p:nvPr/>
        </p:nvSpPr>
        <p:spPr>
          <a:xfrm>
            <a:off x="8772886" y="530089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95" name="Rectangle 94"/>
          <p:cNvSpPr/>
          <p:nvPr/>
        </p:nvSpPr>
        <p:spPr>
          <a:xfrm>
            <a:off x="10366792" y="530089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6167537" y="3527980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i="1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i="1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7178980" y="3527980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8772886" y="3527980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0366792" y="3527980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6167537" y="4414575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i="1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i="1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7178980" y="441457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8772886" y="441457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10366792" y="441457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2" y="1247752"/>
            <a:ext cx="6009103" cy="5205439"/>
          </a:xfrm>
          <a:prstGeom prst="rect">
            <a:avLst/>
          </a:prstGeom>
        </p:spPr>
      </p:pic>
      <p:sp>
        <p:nvSpPr>
          <p:cNvPr id="117" name="Rectangle 116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8" name="Picture 1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119" name="Rectangle 118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49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1 </a:t>
            </a:r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Stakeholder Mapping Tool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11770" y="6116636"/>
            <a:ext cx="848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LOCAL</a:t>
            </a:r>
            <a:endParaRPr lang="en-US" sz="1050" b="1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881207" y="6116636"/>
            <a:ext cx="848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STATE</a:t>
            </a:r>
            <a:endParaRPr lang="en-US" sz="1050" b="1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439879" y="6116636"/>
            <a:ext cx="12537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NATIONAL</a:t>
            </a:r>
            <a:endParaRPr lang="en-US" sz="1050" b="1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00913" y="6116636"/>
            <a:ext cx="9992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GLOBAL</a:t>
            </a:r>
            <a:endParaRPr lang="en-US" sz="1050" b="1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167537" y="5274003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178980" y="527400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3" name="Rectangle 52"/>
          <p:cNvSpPr/>
          <p:nvPr/>
        </p:nvSpPr>
        <p:spPr>
          <a:xfrm>
            <a:off x="8772886" y="527400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366792" y="527400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167537" y="3483155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178980" y="348315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7" name="Rectangle 56"/>
          <p:cNvSpPr/>
          <p:nvPr/>
        </p:nvSpPr>
        <p:spPr>
          <a:xfrm>
            <a:off x="8772886" y="348315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0366792" y="348315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59" name="Rectangle 58"/>
          <p:cNvSpPr/>
          <p:nvPr/>
        </p:nvSpPr>
        <p:spPr>
          <a:xfrm>
            <a:off x="6167537" y="4378715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178980" y="437871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772886" y="437871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62" name="Rectangle 61"/>
          <p:cNvSpPr/>
          <p:nvPr/>
        </p:nvSpPr>
        <p:spPr>
          <a:xfrm>
            <a:off x="10366792" y="4378715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77" name="Rectangle 76"/>
          <p:cNvSpPr/>
          <p:nvPr/>
        </p:nvSpPr>
        <p:spPr>
          <a:xfrm>
            <a:off x="6167537" y="1703563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178980" y="170356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79" name="Rectangle 78"/>
          <p:cNvSpPr/>
          <p:nvPr/>
        </p:nvSpPr>
        <p:spPr>
          <a:xfrm>
            <a:off x="8772886" y="170356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0366792" y="1703563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81" name="Rectangle 80"/>
          <p:cNvSpPr/>
          <p:nvPr/>
        </p:nvSpPr>
        <p:spPr>
          <a:xfrm>
            <a:off x="6167537" y="2590158"/>
            <a:ext cx="949424" cy="854712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 smtClean="0">
                <a:solidFill>
                  <a:srgbClr val="FFFFF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Other stakeholders</a:t>
            </a:r>
            <a:endParaRPr lang="en-US" sz="1050" dirty="0">
              <a:solidFill>
                <a:srgbClr val="FFFFFF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7178980" y="259015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8772886" y="259015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0366792" y="2590158"/>
            <a:ext cx="1548269" cy="854712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pPr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[Continue for other stakeholders]</a:t>
            </a:r>
          </a:p>
        </p:txBody>
      </p:sp>
      <p:sp>
        <p:nvSpPr>
          <p:cNvPr id="87" name="Rectangle 86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91" name="Rectangle 90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94821" y="6116636"/>
            <a:ext cx="848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USER</a:t>
            </a:r>
            <a:endParaRPr lang="en-US" sz="1050" b="1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68636" y="1193194"/>
            <a:ext cx="5795597" cy="5018641"/>
            <a:chOff x="268636" y="1193194"/>
            <a:chExt cx="5795597" cy="5018641"/>
          </a:xfrm>
        </p:grpSpPr>
        <p:pic>
          <p:nvPicPr>
            <p:cNvPr id="176" name="Picture 1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636" y="1193194"/>
              <a:ext cx="5746750" cy="495935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5617" y="5233427"/>
              <a:ext cx="1118616" cy="978408"/>
            </a:xfrm>
            <a:prstGeom prst="rect">
              <a:avLst/>
            </a:prstGeom>
          </p:spPr>
        </p:pic>
      </p:grpSp>
      <p:sp>
        <p:nvSpPr>
          <p:cNvPr id="42" name="Rectangle 41"/>
          <p:cNvSpPr/>
          <p:nvPr/>
        </p:nvSpPr>
        <p:spPr>
          <a:xfrm>
            <a:off x="6166447" y="1200541"/>
            <a:ext cx="951438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Group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160239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Importance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754145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Typical roles </a:t>
            </a:r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and responsibilities </a:t>
            </a:r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in </a:t>
            </a:r>
            <a:r>
              <a:rPr lang="en-US" sz="9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endParaRPr lang="en-US" sz="9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0348051" y="1200541"/>
            <a:ext cx="1551552" cy="411480"/>
          </a:xfrm>
          <a:prstGeom prst="rect">
            <a:avLst/>
          </a:prstGeom>
          <a:solidFill>
            <a:srgbClr val="05B3E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900" dirty="0">
                <a:latin typeface="Franklin Gothic Demi" charset="0"/>
                <a:ea typeface="Franklin Gothic Demi" charset="0"/>
                <a:cs typeface="Franklin Gothic Demi" charset="0"/>
              </a:rPr>
              <a:t>Examples of stakeholders included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5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304800" y="2793139"/>
            <a:ext cx="1816621" cy="769143"/>
          </a:xfrm>
          <a:prstGeom prst="rect">
            <a:avLst/>
          </a:prstGeom>
          <a:solidFill>
            <a:srgbClr val="05B3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9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</a:p>
          <a:p>
            <a:r>
              <a:rPr lang="en-US" sz="16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</a:t>
            </a:r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Assessment Tool</a:t>
            </a:r>
            <a:endParaRPr lang="en-US" sz="1600" b="1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186495" y="1980585"/>
            <a:ext cx="9700706" cy="771702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Who is the target user?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Who influences the target user?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is the point of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care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point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of access that is most relevant?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competing products exist?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186493" y="1634838"/>
            <a:ext cx="9700707" cy="295024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questions to ask a part of a market assessment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186495" y="2803009"/>
            <a:ext cx="9700706" cy="771702"/>
          </a:xfrm>
          <a:prstGeom prst="rect">
            <a:avLst/>
          </a:prstGeom>
          <a:solidFill>
            <a:srgbClr val="05B3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Will the product be supplied via local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global manufacturing?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are the target delivery channels to reach target users (e.g., public, private)?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production economics in line with ability and willingness to pay?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186494" y="3625433"/>
            <a:ext cx="9700706" cy="771702"/>
          </a:xfrm>
          <a:prstGeom prst="rect">
            <a:avLst/>
          </a:prstGeom>
          <a:solidFill>
            <a:srgbClr val="05B3E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additional clinical evidence is needed?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does the regulatory approval process require? How long does the process take?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86494" y="4447858"/>
            <a:ext cx="9700706" cy="771702"/>
          </a:xfrm>
          <a:prstGeom prst="rect">
            <a:avLst/>
          </a:prstGeom>
          <a:solidFill>
            <a:srgbClr val="05B3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Who is the target payer? What is their ability to pay? Willingness to pay?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organizations have been involved in or provided resources for scale-up activities for similar activities in the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past?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much have scale-up interventions in the past cost?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is the process for including the product in appropriate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protocols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(e.g., essential medicines list,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national (protocol)?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86494" y="5270282"/>
            <a:ext cx="9700706" cy="771702"/>
          </a:xfrm>
          <a:prstGeom prst="rect">
            <a:avLst/>
          </a:prstGeom>
          <a:solidFill>
            <a:srgbClr val="05B3E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Who are ideal candidates to  lead the launch and scale-up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serve the uptake coordinator role?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entities have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owned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managed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interventions in the past? How long did these efforts take to carry out?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4801" y="1983145"/>
            <a:ext cx="1816621" cy="76914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4801" y="1634838"/>
            <a:ext cx="1816621" cy="295024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Core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Component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4800" y="3627993"/>
            <a:ext cx="1816621" cy="769143"/>
          </a:xfrm>
          <a:prstGeom prst="rect">
            <a:avLst/>
          </a:prstGeom>
          <a:solidFill>
            <a:srgbClr val="05B3E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90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4800" y="4450418"/>
            <a:ext cx="1816621" cy="769143"/>
          </a:xfrm>
          <a:prstGeom prst="rect">
            <a:avLst/>
          </a:prstGeom>
          <a:solidFill>
            <a:srgbClr val="05B3E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4800" y="5272842"/>
            <a:ext cx="1816621" cy="769143"/>
          </a:xfrm>
          <a:prstGeom prst="rect">
            <a:avLst/>
          </a:prstGeom>
          <a:solidFill>
            <a:srgbClr val="05B3E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9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69" y="2276930"/>
            <a:ext cx="368300" cy="1651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69" y="3038511"/>
            <a:ext cx="241300" cy="2667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69" y="3924030"/>
            <a:ext cx="279400" cy="228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319" y="4688939"/>
            <a:ext cx="177800" cy="2921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059" y="5519589"/>
            <a:ext cx="289310" cy="28931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3719" y="2265055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MARKET </a:t>
            </a:r>
            <a:r>
              <a:rPr lang="en-US" sz="1000" dirty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AND USER</a:t>
            </a:r>
          </a:p>
          <a:p>
            <a:endParaRPr lang="en-US" sz="10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3719" y="2977655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MANUFACTURING AND </a:t>
            </a:r>
            <a:r>
              <a:rPr lang="en-US" sz="1000" dirty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DISTRIBUTION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73719" y="3832595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CLINICAL </a:t>
            </a:r>
            <a:r>
              <a:rPr lang="en-US" sz="1000" dirty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EVIDENCE </a:t>
            </a:r>
          </a:p>
          <a:p>
            <a:r>
              <a:rPr lang="en-US" sz="1000" dirty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AND  REGULATORY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73719" y="4634934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POLICY, ADVOCACY, AND FINANCING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73719" y="5539203"/>
            <a:ext cx="1347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COORDINATION</a:t>
            </a:r>
            <a:endParaRPr lang="en-US" sz="1000" dirty="0">
              <a:solidFill>
                <a:schemeClr val="bg1"/>
              </a:solidFill>
              <a:latin typeface="Franklin Gothic Demi" panose="020B0703020102020204" pitchFamily="34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47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 Assessment Tool |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Market and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user</a:t>
            </a:r>
            <a:endParaRPr lang="en-US" sz="1600" dirty="0" smtClean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806" y="1169644"/>
            <a:ext cx="60987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Evaluate target users’ current awareness of and demand for the product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4801" y="1590261"/>
            <a:ext cx="1824514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13006" y="1590261"/>
            <a:ext cx="142576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b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(color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red,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yellow, green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890737" y="1590261"/>
            <a:ext cx="1996462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considerations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182088" y="1590261"/>
            <a:ext cx="2422488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Desired outcome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656547" y="1590261"/>
            <a:ext cx="370449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to determine level of urgency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4801" y="1980585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Target 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users</a:t>
            </a:r>
            <a:r>
              <a:rPr lang="bg-BG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payers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don’t see a need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for the product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890738" y="1974026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other sub-optimal health behaviors been improved?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1" y="2670052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Target users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aren’t aware of the value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of the product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890738" y="2670162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other new products generated demand?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4801" y="3370235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Target users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 do not know how to use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 the product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890738" y="3366298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target users been trained for other products?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04801" y="4065060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It is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difficult to predict how much product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is demanded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82090" y="1974026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Target users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understand the need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the product and, therefore, are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more likely to seek out the product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182090" y="2670162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Target users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know about the product’s benefits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are motivated to access it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182090" y="3366298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Target users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know how and when to use the product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resulting in greater uptake of the product in the right circumstances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82090" y="4062434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Accurate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projections of market demand will aid in planning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sufficient supply and scale-up activities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56548" y="1974026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 the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need for treatment known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</a:t>
            </a:r>
            <a:r>
              <a:rPr lang="bg-BG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or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are flaws of current treatment options recognized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by the target user?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656548" y="2670162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target users know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about the product and want to access it?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656548" y="3375823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target users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know how and when to use the product?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red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Can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the target user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easily access and understand instructions for use?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56548" y="4062434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well informed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calculations that link coverage rates to total market demand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for the product?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890738" y="4062434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quickly could consumer demand change in-country?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04801" y="4759884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It is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difficult to know where to set the price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of the product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890738" y="4758570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portion of target users are currently priced-out?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04801" y="5454708"/>
            <a:ext cx="1824514" cy="649810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product and packaging design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is 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confusing</a:t>
            </a:r>
            <a:r>
              <a:rPr lang="bg-BG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unclear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to users or gate-keepers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182090" y="4758570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 is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priced appropriately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based on target user affordability and business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needs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costs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182090" y="5454708"/>
            <a:ext cx="2422488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 and packaging design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reflects user-centered research to improve appeal and prevent improper usage</a:t>
            </a:r>
          </a:p>
        </p:txBody>
      </p:sp>
      <p:sp>
        <p:nvSpPr>
          <p:cNvPr id="64" name="Rectangle 63"/>
          <p:cNvSpPr/>
          <p:nvPr/>
        </p:nvSpPr>
        <p:spPr>
          <a:xfrm>
            <a:off x="4656548" y="4758570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 the product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affordable to target users?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red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Does the price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 a reasonable margin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manufacturers and other actors in the supply chain?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656548" y="5454708"/>
            <a:ext cx="3704490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 the product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differentiated and attractive to targets?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/>
            </a:r>
            <a:b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50" i="1" dirty="0" smtClean="0">
                <a:solidFill>
                  <a:schemeClr val="tx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If </a:t>
            </a:r>
            <a:r>
              <a:rPr lang="en-US" sz="1050" i="1" dirty="0">
                <a:solidFill>
                  <a:schemeClr val="tx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panose="020B0703020102020204" pitchFamily="34" charset="0"/>
                <a:ea typeface="Franklin Gothic Book" charset="0"/>
                <a:cs typeface="Franklin Gothic Book" charset="0"/>
              </a:rPr>
              <a:t>red.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Does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packaging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design lend itself to product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misuse?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Demi" charset="0"/>
                <a:cs typeface="Franklin Gothic Demi" charset="0"/>
              </a:rPr>
              <a:t>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890738" y="5454708"/>
            <a:ext cx="1996462" cy="651972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>
              <a:lnSpc>
                <a:spcPts val="1000"/>
              </a:lnSpc>
            </a:pPr>
            <a:r>
              <a:rPr lang="en-US" sz="10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Have there been reported cases of misuse? Does the product design resemble others, potentially creating confusion?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413006" y="1974026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13006" y="2670162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413006" y="3366298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413006" y="4062434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413006" y="4758570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8413006" y="5454708"/>
            <a:ext cx="1425760" cy="651972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0257686" y="1031735"/>
            <a:ext cx="167718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Provide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details and </a:t>
            </a:r>
            <a:r>
              <a:rPr lang="en-US" sz="900" dirty="0" smtClean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cite</a:t>
            </a:r>
            <a:r>
              <a:rPr lang="en-US" sz="900" b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you determined the level of need and relevant implications for scale-up </a:t>
            </a:r>
          </a:p>
        </p:txBody>
      </p:sp>
      <p:sp>
        <p:nvSpPr>
          <p:cNvPr id="81" name="Freeform 80"/>
          <p:cNvSpPr/>
          <p:nvPr/>
        </p:nvSpPr>
        <p:spPr>
          <a:xfrm flipH="1">
            <a:off x="10042574" y="1242479"/>
            <a:ext cx="177534" cy="322729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7" name="Group 86"/>
          <p:cNvGrpSpPr/>
          <p:nvPr/>
        </p:nvGrpSpPr>
        <p:grpSpPr>
          <a:xfrm>
            <a:off x="6964628" y="6238031"/>
            <a:ext cx="1948464" cy="244729"/>
            <a:chOff x="4552543" y="1685131"/>
            <a:chExt cx="3816901" cy="406825"/>
          </a:xfrm>
        </p:grpSpPr>
        <p:sp>
          <p:nvSpPr>
            <p:cNvPr id="84" name="Rectangle 83"/>
            <p:cNvSpPr/>
            <p:nvPr/>
          </p:nvSpPr>
          <p:spPr>
            <a:xfrm>
              <a:off x="7125261" y="1685131"/>
              <a:ext cx="1244183" cy="4068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Low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838902" y="1685131"/>
              <a:ext cx="1244183" cy="406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Medium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4552543" y="1685131"/>
              <a:ext cx="1244183" cy="4068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High barrier</a:t>
              </a:r>
              <a:endParaRPr lang="en-US" sz="80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6968924" y="6505864"/>
            <a:ext cx="24476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Ratings are meant primarily to indicate relative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barrier,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are more art than science</a:t>
            </a:r>
          </a:p>
        </p:txBody>
      </p:sp>
      <p:sp>
        <p:nvSpPr>
          <p:cNvPr id="91" name="Freeform 90"/>
          <p:cNvSpPr/>
          <p:nvPr/>
        </p:nvSpPr>
        <p:spPr>
          <a:xfrm flipV="1">
            <a:off x="8945254" y="6138309"/>
            <a:ext cx="313617" cy="20653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628" y="505257"/>
            <a:ext cx="5895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3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 Assessment Tool |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Manufacturing and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distribution</a:t>
            </a:r>
            <a:endParaRPr lang="en-US" sz="1600" dirty="0" smtClean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806" y="1169644"/>
            <a:ext cx="60987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Evaluate how to optimize the supply chain and which delivery channels to prioritize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4801" y="1590261"/>
            <a:ext cx="1824514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890737" y="1590261"/>
            <a:ext cx="1996462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considerations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182088" y="1590261"/>
            <a:ext cx="2688666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Desired outcome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922727" y="1590261"/>
            <a:ext cx="3438309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to determine level of urgency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4801" y="1981589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aren’t 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clear</a:t>
            </a:r>
            <a:r>
              <a:rPr lang="bg-BG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functional </a:t>
            </a:r>
            <a:r>
              <a:rPr lang="en-US" sz="1050" b="1" dirty="0">
                <a:latin typeface="Franklin Gothic Book" charset="0"/>
                <a:ea typeface="Franklin Gothic Book" charset="0"/>
                <a:cs typeface="Franklin Gothic Book" charset="0"/>
              </a:rPr>
              <a:t>delivery channels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890738" y="1974026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similar products optimized delivery channels previously?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1" y="2776590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aren’t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incentives to integrate the product into existing delivery channels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890738" y="2776716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incentives have worked in moving global health product inventory in past scale-ups?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4801" y="3583946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aren’t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local 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and</a:t>
            </a:r>
            <a:r>
              <a:rPr lang="bg-BG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or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global manufacturers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willing or able to manufacture the product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890738" y="3579407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other products has this local or global manufacturer brought to market?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04801" y="4385125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Supply for the product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doesn’t meet demand forecasts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82090" y="1974026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Functional procurement and distribution systems will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link product supply to all points of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access</a:t>
            </a:r>
            <a:r>
              <a:rPr lang="bg-BG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users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182090" y="2776716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and private sector channels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incentivize affordable, fast, and reliable delivery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of the product to target users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182090" y="3579407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Production strategy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(including high-potential manufacturers) exists, and can meet scale-up needs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82090" y="4382097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Production strategy includes a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clear plan to support anticipated demand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22728" y="1974026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Can the product be placed into the target delivery channels and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assume it will flow seamlessly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target users?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22728" y="2776716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large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bottlenecks in the delivery channels that will hinder the product’s movement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target users?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922728" y="3579407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 there a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local manufacturer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that is already producing or ready to immediately produce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or a global manufacturer ready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export to the country?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922728" y="4382097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both demand and supply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forecasts exist and is supply sufficient to cover demand?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890738" y="4382097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are future key points of inflection for manufacturing capacity?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04801" y="5186303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Production economics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don’t favor necessary margin requirements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890738" y="5184788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ways to lower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COGS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 increase price to make production economics more attractive?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182090" y="5184788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Economics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(e.g., pricing,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COGS) </a:t>
            </a:r>
            <a:r>
              <a:rPr lang="en-US" sz="1050" b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are favorable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manufacturers and distributors in order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to incentivize production and distribution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of the product</a:t>
            </a:r>
          </a:p>
        </p:txBody>
      </p:sp>
      <p:sp>
        <p:nvSpPr>
          <p:cNvPr id="64" name="Rectangle 63"/>
          <p:cNvSpPr/>
          <p:nvPr/>
        </p:nvSpPr>
        <p:spPr>
          <a:xfrm>
            <a:off x="4922728" y="5184788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manufacturers able to make an attractive margin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on the product?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413006" y="1974026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13006" y="2776716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413006" y="3579407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413006" y="4382097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413006" y="5184788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413006" y="1590261"/>
            <a:ext cx="142576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b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(color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red,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yellow, green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6964628" y="6238031"/>
            <a:ext cx="1948464" cy="244729"/>
            <a:chOff x="4552543" y="1685131"/>
            <a:chExt cx="3816901" cy="406825"/>
          </a:xfrm>
        </p:grpSpPr>
        <p:sp>
          <p:nvSpPr>
            <p:cNvPr id="54" name="Rectangle 53"/>
            <p:cNvSpPr/>
            <p:nvPr/>
          </p:nvSpPr>
          <p:spPr>
            <a:xfrm>
              <a:off x="7125261" y="1685131"/>
              <a:ext cx="1244183" cy="4068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Low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838902" y="1685131"/>
              <a:ext cx="1244183" cy="406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Medium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552543" y="1685131"/>
              <a:ext cx="1244183" cy="4068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High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968924" y="6505864"/>
            <a:ext cx="24476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Ratings are meant primarily to indicate relative barrier, and are more art than science</a:t>
            </a:r>
          </a:p>
        </p:txBody>
      </p:sp>
      <p:sp>
        <p:nvSpPr>
          <p:cNvPr id="59" name="Freeform 58"/>
          <p:cNvSpPr/>
          <p:nvPr/>
        </p:nvSpPr>
        <p:spPr>
          <a:xfrm flipV="1">
            <a:off x="8945254" y="6138309"/>
            <a:ext cx="313617" cy="20653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65" name="Rectangle 6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628" y="505257"/>
            <a:ext cx="5895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3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 Assessment Tool |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and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regulatory</a:t>
            </a:r>
            <a:endParaRPr lang="en-US" sz="1600" dirty="0" smtClean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806" y="1169644"/>
            <a:ext cx="667582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Identify </a:t>
            </a:r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</a:rPr>
              <a:t>clinical data needed or any </a:t>
            </a:r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potential impact that new clinical data could have on scale-up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4801" y="1981589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 signals that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additional clinical evidence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is needed 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and</a:t>
            </a:r>
            <a:r>
              <a:rPr lang="bg-BG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or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would accelerate scale-up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890738" y="1974026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Have other products in country benefitted from additional or updated clinical data?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1" y="2776590"/>
            <a:ext cx="1824514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Clinical 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studies</a:t>
            </a:r>
            <a:r>
              <a:rPr lang="bg-BG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evidence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are ongoing in target country and/or other countries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890738" y="2776716"/>
            <a:ext cx="199646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Would outcomes of active trials impact government acceptance of product?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82090" y="1974026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Presenting additional clinical evidence from local trials or that present new data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can expedite the approval process or expand the product’s approved uses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182090" y="2776716"/>
            <a:ext cx="2688666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Additional 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evidence should be monitored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determine if the strategy should be adapted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22728" y="1974026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regulatory approval contingent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on additional clinical evidence?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22728" y="2776716"/>
            <a:ext cx="3438309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active trials set to report data that could impact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the current product registration or regulatory process?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413006" y="1974026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13006" y="2776716"/>
            <a:ext cx="1425760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964628" y="3807065"/>
            <a:ext cx="1948464" cy="244729"/>
            <a:chOff x="4552543" y="1685131"/>
            <a:chExt cx="3816901" cy="406825"/>
          </a:xfrm>
        </p:grpSpPr>
        <p:sp>
          <p:nvSpPr>
            <p:cNvPr id="29" name="Rectangle 28"/>
            <p:cNvSpPr/>
            <p:nvPr/>
          </p:nvSpPr>
          <p:spPr>
            <a:xfrm>
              <a:off x="7125261" y="1685131"/>
              <a:ext cx="1244183" cy="4068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Low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838902" y="1685131"/>
              <a:ext cx="1244183" cy="406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Medium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552543" y="1685131"/>
              <a:ext cx="1244183" cy="4068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High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968924" y="4074898"/>
            <a:ext cx="24476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Ratings are meant primarily to indicate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relative barrier,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are more art than science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9" name="Freeform 38"/>
          <p:cNvSpPr/>
          <p:nvPr/>
        </p:nvSpPr>
        <p:spPr>
          <a:xfrm flipV="1">
            <a:off x="8945254" y="3707343"/>
            <a:ext cx="313617" cy="20653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4801" y="1590261"/>
            <a:ext cx="1824514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890737" y="1590261"/>
            <a:ext cx="1996462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considerations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182088" y="1590261"/>
            <a:ext cx="2688666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Desired outcome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922727" y="1590261"/>
            <a:ext cx="3438309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to determine level of urgency</a:t>
            </a:r>
          </a:p>
        </p:txBody>
      </p:sp>
      <p:sp>
        <p:nvSpPr>
          <p:cNvPr id="51" name="Rectangle 50"/>
          <p:cNvSpPr/>
          <p:nvPr/>
        </p:nvSpPr>
        <p:spPr>
          <a:xfrm>
            <a:off x="8413006" y="1590261"/>
            <a:ext cx="142576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b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(color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red,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yellow, green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83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628" y="505257"/>
            <a:ext cx="5895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3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 Assessment Tool |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dvocacy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financing</a:t>
            </a:r>
            <a:endParaRPr lang="en-US" sz="1600" dirty="0" smtClean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806" y="1169644"/>
            <a:ext cx="60987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Establish an enabling environment for scale-up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4801" y="1981551"/>
            <a:ext cx="1824514" cy="745545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isn’t sufficient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commitment from KOLs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890738" y="1974026"/>
            <a:ext cx="1996462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professional associations are key to clinical adoption of the product?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1" y="2772595"/>
            <a:ext cx="1824514" cy="745545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 product doesn’t have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placement on EML or other relevant lists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, as needed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890738" y="2772722"/>
            <a:ext cx="1996462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lists are currently used at the point of access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?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04801" y="3575934"/>
            <a:ext cx="1824514" cy="745545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is no 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clear buyer</a:t>
            </a:r>
            <a:r>
              <a:rPr lang="bg-BG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payer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 for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 product (if 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the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user is not the buyer)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890738" y="3571417"/>
            <a:ext cx="1996462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Will medium and long-term funding for scale-up require a shift in payers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?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182090" y="1974026"/>
            <a:ext cx="2422488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KOL buy-in can aid in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policy makers and clinicians hearing about the benefits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of the product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182090" y="2772722"/>
            <a:ext cx="2422488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Inclusion in clinical lists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elevates the product as a standard of care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ensure long term utilization at health facilities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182090" y="3571417"/>
            <a:ext cx="2422488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Establishing funding beyond early activities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certifies that momentum in scale-up can be maintained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56548" y="1974026"/>
            <a:ext cx="3704490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Have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policy makers spoken about the need for the product publicly?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most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practitioners know about the clinical benefits of the product?</a:t>
            </a:r>
            <a:r>
              <a:rPr lang="en-US" sz="1050" b="1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656548" y="2772722"/>
            <a:ext cx="3704490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clinical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lists or purchasing ledgers that list a competing product/treatment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as opposed to the product in question?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656548" y="3571417"/>
            <a:ext cx="3704490" cy="748025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buyers/payers who have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committed funds for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short, medium,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long-term activities?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413006" y="1974026"/>
            <a:ext cx="1425760" cy="748025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13006" y="2772722"/>
            <a:ext cx="1425760" cy="748025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413006" y="3571417"/>
            <a:ext cx="1425760" cy="748025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964628" y="4534736"/>
            <a:ext cx="1948464" cy="244729"/>
            <a:chOff x="4552543" y="1685131"/>
            <a:chExt cx="3816901" cy="406825"/>
          </a:xfrm>
        </p:grpSpPr>
        <p:sp>
          <p:nvSpPr>
            <p:cNvPr id="36" name="Rectangle 35"/>
            <p:cNvSpPr/>
            <p:nvPr/>
          </p:nvSpPr>
          <p:spPr>
            <a:xfrm>
              <a:off x="7125261" y="1685131"/>
              <a:ext cx="1244183" cy="4068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Low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38902" y="1685131"/>
              <a:ext cx="1244183" cy="406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Medium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552543" y="1685131"/>
              <a:ext cx="1244183" cy="4068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High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6968924" y="4802569"/>
            <a:ext cx="24476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Ratings are meant primarily to indicate relative barrier, and are more art than science</a:t>
            </a:r>
          </a:p>
        </p:txBody>
      </p:sp>
      <p:sp>
        <p:nvSpPr>
          <p:cNvPr id="45" name="Freeform 44"/>
          <p:cNvSpPr/>
          <p:nvPr/>
        </p:nvSpPr>
        <p:spPr>
          <a:xfrm flipV="1">
            <a:off x="8945254" y="4435014"/>
            <a:ext cx="313617" cy="20653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04801" y="1590261"/>
            <a:ext cx="1824514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890737" y="1590261"/>
            <a:ext cx="1996462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considerations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182088" y="1590261"/>
            <a:ext cx="242249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Desired outcome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656549" y="1590261"/>
            <a:ext cx="3704488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to determine level of urgency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413006" y="1590261"/>
            <a:ext cx="1425760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b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(color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red,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yellow, green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3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628" y="505257"/>
            <a:ext cx="5895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EXERCISE 3</a:t>
            </a:r>
          </a:p>
          <a:p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 Assessment Tool |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Coordination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806" y="1169644"/>
            <a:ext cx="60987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Ensure appropriate ownership and execution of strategy over time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4800" y="1590261"/>
            <a:ext cx="2005249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4800" y="1981589"/>
            <a:ext cx="2005249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aren’t phasing plans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in place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0" y="2776590"/>
            <a:ext cx="2005249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aren’t clear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roles and responsibilities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 for launch and scale of the product </a:t>
            </a:r>
            <a:r>
              <a:rPr lang="en-US" sz="1050" i="1" dirty="0">
                <a:latin typeface="Franklin Gothic Book" charset="0"/>
                <a:ea typeface="Franklin Gothic Book" charset="0"/>
                <a:cs typeface="Franklin Gothic Book" charset="0"/>
              </a:rPr>
              <a:t>(depending on stage of scale-up process)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4800" y="3583946"/>
            <a:ext cx="2005249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Supply and demand forecasts,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and timing of supply and demand,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aren’t defined or matched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04800" y="4385125"/>
            <a:ext cx="2005249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isn’t a clear, defined 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M&amp;E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dashboard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04800" y="5186303"/>
            <a:ext cx="2005249" cy="749273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There are signs of an </a:t>
            </a:r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unhealthy market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927553" y="1590261"/>
            <a:ext cx="1959645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considerations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361062" y="1590261"/>
            <a:ext cx="2639083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Desired outcome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51160" y="1590261"/>
            <a:ext cx="3374902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to determine level of urgency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927554" y="1974026"/>
            <a:ext cx="1959645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similar scale-up efforts phased resources?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7554" y="2776716"/>
            <a:ext cx="1959645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key actors have geographic or functional preferences or strengths that can aid in assigning roles?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927554" y="3579407"/>
            <a:ext cx="1959645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What is estimated supply capacity? Is it sufficient to cover demand?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61064" y="1974026"/>
            <a:ext cx="2639083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Optimize limited resources for specific regions or channels so that 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‘early wins’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provide demand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test interventions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361064" y="2776716"/>
            <a:ext cx="2639083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Clear delineation of roles and responsibilities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encourages follow through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on implementation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361064" y="3579407"/>
            <a:ext cx="2639083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Identify any potential volume imbalances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between supply and demand today and in the future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361064" y="4382097"/>
            <a:ext cx="2639083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Track progress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against key milestones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optimize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51161" y="1974026"/>
            <a:ext cx="337490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resources limited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relative to the human and financial capital required for interventions and coordination?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051161" y="2776716"/>
            <a:ext cx="337490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there a large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number of activities and actors,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very little precedent for coordination during scale-up?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yes,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051161" y="3579407"/>
            <a:ext cx="337490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 both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demand and supply forecasts exist, and is supply sufficient to cover demand?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051161" y="4382097"/>
            <a:ext cx="337490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Have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metrics been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identified?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red.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/>
            </a:r>
            <a:b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Are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all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stakeholders aligned?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927554" y="4382097"/>
            <a:ext cx="1959645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have similar scale-up efforts created dashboards? How can the metrics be kept lean?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927554" y="5184788"/>
            <a:ext cx="1959645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How would the market react to a sudden change in supply or demand?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361064" y="5184788"/>
            <a:ext cx="2639083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Identify any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trends that could undermine the long-term sustainability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of the market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051161" y="5184788"/>
            <a:ext cx="3374902" cy="7517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Will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manufacturers continue to make an attractive margin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on the product?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 smaller ‘test markets,’ did a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steady state level of demand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remain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?</a:t>
            </a:r>
            <a:r>
              <a:rPr lang="en-US" sz="1050" i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no, then </a:t>
            </a:r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red.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477074" y="1974026"/>
            <a:ext cx="1399467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477074" y="2776716"/>
            <a:ext cx="1399467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477074" y="3579407"/>
            <a:ext cx="1399467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477074" y="4382097"/>
            <a:ext cx="1399467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477074" y="5184788"/>
            <a:ext cx="1399467" cy="751766"/>
          </a:xfrm>
          <a:prstGeom prst="rect">
            <a:avLst/>
          </a:prstGeom>
          <a:noFill/>
          <a:ln>
            <a:solidFill>
              <a:srgbClr val="028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477074" y="1590261"/>
            <a:ext cx="1399467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b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(color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red,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yellow, green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6964628" y="6238031"/>
            <a:ext cx="1948464" cy="244729"/>
            <a:chOff x="4552543" y="1685131"/>
            <a:chExt cx="3816901" cy="406825"/>
          </a:xfrm>
        </p:grpSpPr>
        <p:sp>
          <p:nvSpPr>
            <p:cNvPr id="46" name="Rectangle 45"/>
            <p:cNvSpPr/>
            <p:nvPr/>
          </p:nvSpPr>
          <p:spPr>
            <a:xfrm>
              <a:off x="7125261" y="1685131"/>
              <a:ext cx="1244183" cy="40682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Low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38902" y="1685131"/>
              <a:ext cx="1244183" cy="406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Medium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52543" y="1685131"/>
              <a:ext cx="1244183" cy="4068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7432" rIns="0" bIns="27432" rtlCol="0" anchor="ctr" anchorCtr="0"/>
            <a:lstStyle/>
            <a:p>
              <a:pPr algn="ctr"/>
              <a:r>
                <a:rPr lang="en-US" sz="80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High </a:t>
              </a:r>
              <a:r>
                <a:rPr lang="en-US" sz="800" dirty="0">
                  <a:latin typeface="Franklin Gothic Book" charset="0"/>
                  <a:ea typeface="Franklin Gothic Book" charset="0"/>
                  <a:cs typeface="Franklin Gothic Book" charset="0"/>
                </a:rPr>
                <a:t>barrier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968924" y="6505864"/>
            <a:ext cx="24476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Ratings are meant primarily to indicate relative barrier, and are more art than science</a:t>
            </a:r>
          </a:p>
        </p:txBody>
      </p:sp>
      <p:sp>
        <p:nvSpPr>
          <p:cNvPr id="52" name="Freeform 51"/>
          <p:cNvSpPr/>
          <p:nvPr/>
        </p:nvSpPr>
        <p:spPr>
          <a:xfrm flipV="1">
            <a:off x="8945254" y="6138309"/>
            <a:ext cx="313617" cy="20653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05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1" name="TextBox 10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2" name="Straight Connector 11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5" name="Rectangle 14"/>
          <p:cNvSpPr/>
          <p:nvPr/>
        </p:nvSpPr>
        <p:spPr>
          <a:xfrm>
            <a:off x="342900" y="1840943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Total Market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0" y="2060845"/>
            <a:ext cx="1088858" cy="40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7.1M annual births in Nigeria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31758" y="1840941"/>
            <a:ext cx="8073189" cy="620820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31758" y="2736824"/>
            <a:ext cx="3568371" cy="620820"/>
          </a:xfrm>
          <a:prstGeom prst="rect">
            <a:avLst/>
          </a:prstGeom>
          <a:solidFill>
            <a:srgbClr val="04B4E3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42%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90873" y="2736824"/>
            <a:ext cx="4514074" cy="620820"/>
          </a:xfrm>
          <a:prstGeom prst="rect">
            <a:avLst/>
          </a:prstGeom>
          <a:solidFill>
            <a:srgbClr val="45B4E3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0" rIns="0" bIns="0" rtlCol="0" anchor="t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58%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17345" y="3052776"/>
            <a:ext cx="837711" cy="218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1050" dirty="0" smtClean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Facility</a:t>
            </a:r>
            <a:endParaRPr lang="en-US" sz="1050" dirty="0">
              <a:solidFill>
                <a:srgbClr val="45B4E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845715" y="3052776"/>
            <a:ext cx="837711" cy="218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Home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2900" y="2736824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Delivery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31758" y="3657212"/>
            <a:ext cx="8073189" cy="620820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r>
              <a:rPr lang="en-US" sz="120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88% of deliveries had purchased substance for cord care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42900" y="3657212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Cord care Awareness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2900" y="4547549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user</a:t>
            </a:r>
            <a:r>
              <a:rPr lang="bg-BG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first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applier of product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31757" y="4547548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Nurse</a:t>
            </a:r>
            <a:r>
              <a:rPr lang="bg-BG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Physician - 2.95M </a:t>
            </a:r>
            <a:r>
              <a:rPr lang="en-US" sz="120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(42%)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901111" y="4547548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Mother</a:t>
            </a:r>
            <a:r>
              <a:rPr lang="bg-BG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Family - 2.21M </a:t>
            </a:r>
            <a:r>
              <a:rPr lang="en-US" sz="120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(32%)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166434" y="4547548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mr-IN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CHW</a:t>
            </a:r>
            <a:r>
              <a:rPr lang="bg-BG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mr-IN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TBA</a:t>
            </a:r>
            <a:r>
              <a:rPr lang="es-E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- </a:t>
            </a:r>
            <a:r>
              <a:rPr lang="mr-IN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1.85M </a:t>
            </a:r>
            <a:r>
              <a:rPr lang="mr-IN" sz="120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(26%)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286145" y="5004746"/>
            <a:ext cx="1654995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Nurse</a:t>
            </a:r>
            <a:r>
              <a:rPr lang="bg-BG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nurse </a:t>
            </a: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midwife (28.8%) 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Physician (12.2%)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Auxiliary nurse </a:t>
            </a: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midwife (3.2</a:t>
            </a: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%)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063542" y="5004746"/>
            <a:ext cx="1706728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Traditional birth assistant (TBA</a:t>
            </a: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  <a:r>
              <a:rPr lang="bg-BG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volunteer </a:t>
            </a: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health worker (VHW)  (20.8%)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 health worker, e.g., CHW or CHEW (2.2%)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Midwives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712749" y="5004746"/>
            <a:ext cx="1706728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Mother (11.2%)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Family member, e.g., mother-in-law, sister, grandmother (20.3%)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4066" y="6404227"/>
            <a:ext cx="87414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i="1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= 1M births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95646" y="6427792"/>
            <a:ext cx="118778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i="1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= 500k deliveries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988141" y="1901275"/>
            <a:ext cx="192595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 the total potential market size,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before filtering down to your product’s addressable market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988141" y="2758203"/>
            <a:ext cx="19259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After answering the who, what, where, and when for your product,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base your first division on the most pronounced difference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988141" y="4809614"/>
            <a:ext cx="173061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it simplifies the analysis,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similar roles together to be one target user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9554950" y="3004905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9554950" y="2133088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9554950" y="5017363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626" y="5077728"/>
            <a:ext cx="555625" cy="70489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336" y="5002019"/>
            <a:ext cx="515982" cy="83350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007" y="5036601"/>
            <a:ext cx="644437" cy="83776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4952" y="2010110"/>
            <a:ext cx="481800" cy="28296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9735" y="2010110"/>
            <a:ext cx="481800" cy="2829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4518" y="2010110"/>
            <a:ext cx="481800" cy="28296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9301" y="2010110"/>
            <a:ext cx="481800" cy="282962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084" y="2010110"/>
            <a:ext cx="481800" cy="28296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8867" y="2010110"/>
            <a:ext cx="481800" cy="28296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650" y="2010110"/>
            <a:ext cx="481800" cy="282962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4662" y="6378177"/>
            <a:ext cx="338055" cy="19854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8437" y="6427206"/>
            <a:ext cx="180694" cy="18069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007" y="6370283"/>
            <a:ext cx="165076" cy="26666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747" y="6377382"/>
            <a:ext cx="215648" cy="280342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Segmentation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3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0"/>
            <a:ext cx="12192000" cy="64497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8800" y="1107588"/>
            <a:ext cx="100584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This toolkit is intended to provide practical country-level launch planning guidance to global health practitioners—built from private sector principles and public health best practices. 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We have compiled these templates, examples, and tools to provide inspiration and guidance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as you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move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through developing a scale-up strategy and operational launch plan.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To help see how these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tools might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be used in practice,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this guide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contains:</a:t>
            </a:r>
          </a:p>
          <a:p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marL="1200150" lvl="2" indent="-285750">
              <a:lnSpc>
                <a:spcPct val="200000"/>
              </a:lnSpc>
              <a:buAutoNum type="romanLcParenBoth"/>
            </a:pPr>
            <a:r>
              <a:rPr lang="en-US" sz="1200" dirty="0" smtClean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Illustrative</a:t>
            </a:r>
            <a:r>
              <a:rPr lang="en-US" sz="1200" dirty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, </a:t>
            </a:r>
            <a:r>
              <a:rPr lang="en-US" sz="1200" dirty="0" smtClean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pre-populated tools based on </a:t>
            </a:r>
            <a:r>
              <a:rPr lang="en-US" sz="1200" dirty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the development of an operational launch plan for </a:t>
            </a:r>
            <a:r>
              <a:rPr lang="en-US" sz="1200" dirty="0" smtClean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chlorhexidine </a:t>
            </a:r>
            <a:r>
              <a:rPr lang="en-US" sz="1200" dirty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(CHX) </a:t>
            </a:r>
            <a:r>
              <a:rPr lang="en-US" sz="1200" dirty="0" smtClean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 Nigeria, and </a:t>
            </a:r>
          </a:p>
          <a:p>
            <a:pPr marL="1200150" lvl="2" indent="-285750">
              <a:lnSpc>
                <a:spcPct val="300000"/>
              </a:lnSpc>
              <a:buAutoNum type="romanLcParenBoth"/>
            </a:pPr>
            <a:r>
              <a:rPr lang="en-US" sz="1200" dirty="0" smtClean="0">
                <a:solidFill>
                  <a:srgbClr val="92D050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Blank tools that you can fill in as you develop your own operational launch plan</a:t>
            </a:r>
          </a:p>
          <a:p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These tools are meant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to serve as references to consider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in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helping you think through or address many of the 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questions and exercises identified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in </a:t>
            </a:r>
            <a:r>
              <a:rPr lang="en-US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Ready, Set, Launch: 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A </a:t>
            </a:r>
            <a:r>
              <a:rPr lang="en-US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Country-Level Launch Planning Guide for Global Health Innovations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. To that end, the toolkit is not exhaustive and is intended to be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continually updated and refined over time with more examples and templates.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As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such, we encourage your comments, new tools, and input at our website 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  <a:hlinkClick r:id="rId2"/>
              </a:rPr>
              <a:t>www.usaid.gov/cii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.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  <a:p>
            <a:endParaRPr lang="en-US" sz="1200" dirty="0">
              <a:latin typeface="Franklin Gothic Book" panose="020B0503020102020204" pitchFamily="34" charset="0"/>
            </a:endParaRPr>
          </a:p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rPr>
              <a:t>Let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rPr>
              <a:t>us know how we can make this better and more useful!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546" y="2217593"/>
            <a:ext cx="457200" cy="457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546" y="2784521"/>
            <a:ext cx="457200" cy="457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77946" y="145403"/>
            <a:ext cx="3700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Franklin Gothic Demi" panose="020B0703020102020204" pitchFamily="34" charset="0"/>
              </a:rPr>
              <a:t>Overview of Supplemental </a:t>
            </a:r>
            <a:r>
              <a:rPr lang="en-US" sz="1600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Toolkit</a:t>
            </a:r>
            <a:endParaRPr lang="en-US" sz="16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pic>
        <p:nvPicPr>
          <p:cNvPr id="17" name="Picture 3" descr="C:\Users\z0037hhb\Desktop\Untitled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81" y="145403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65" y="4921702"/>
            <a:ext cx="2409284" cy="685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391775" y="6391275"/>
            <a:ext cx="1552575" cy="454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42900" y="1840943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Total Market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0" y="2060845"/>
            <a:ext cx="1088858" cy="40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i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Fill in total market size</a:t>
            </a:r>
            <a:endParaRPr lang="en-US" sz="1050" i="1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31758" y="1840941"/>
            <a:ext cx="8073189" cy="620820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31758" y="2736824"/>
            <a:ext cx="3568371" cy="620820"/>
          </a:xfrm>
          <a:prstGeom prst="rect">
            <a:avLst/>
          </a:prstGeom>
          <a:solidFill>
            <a:srgbClr val="45B4E3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%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90873" y="2736824"/>
            <a:ext cx="4514074" cy="620820"/>
          </a:xfrm>
          <a:prstGeom prst="rect">
            <a:avLst/>
          </a:prstGeom>
          <a:solidFill>
            <a:srgbClr val="45B4E3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0" rIns="0" bIns="0" rtlCol="0" anchor="t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%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17345" y="3052776"/>
            <a:ext cx="837711" cy="218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105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45715" y="3052776"/>
            <a:ext cx="837711" cy="218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2900" y="2736824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Delivery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31758" y="3657212"/>
            <a:ext cx="8073189" cy="620820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r>
              <a:rPr lang="en-US" sz="1200" i="1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Input here</a:t>
            </a:r>
            <a:endParaRPr lang="en-US" sz="1200" i="1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2900" y="3657212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Cord care Awareness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2900" y="4547549"/>
            <a:ext cx="1088858" cy="268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user</a:t>
            </a:r>
            <a:r>
              <a:rPr lang="bg-BG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first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applier of product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31757" y="4547548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1 - # (%)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604683" y="5004746"/>
            <a:ext cx="2336458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down similar roles together</a:t>
            </a:r>
            <a:endParaRPr lang="en-US" sz="90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988141" y="1901275"/>
            <a:ext cx="192595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 the total potential market size,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before filtering down to your product’s addressable market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988141" y="2758203"/>
            <a:ext cx="19259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After answering the who, what, where, and when for your product,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base your first division on the most pronounced difference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988141" y="4809614"/>
            <a:ext cx="173061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it simplifies the analysis,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similar roles together to be one target user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9554950" y="3004905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9554950" y="2133088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9554950" y="5017363"/>
            <a:ext cx="36576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4172069" y="4540001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2 - # (%)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44995" y="4997199"/>
            <a:ext cx="2336458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down similar roles together</a:t>
            </a:r>
            <a:endParaRPr lang="en-US" sz="90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901111" y="4540001"/>
            <a:ext cx="2603835" cy="1624651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91440" rIns="0" bIns="0" rtlCol="0" anchor="t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3 - # (%)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074037" y="4997199"/>
            <a:ext cx="2336458" cy="102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45720" bIns="0" rtlCol="0" anchor="t" anchorCtr="0"/>
          <a:lstStyle/>
          <a:p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Includes:</a:t>
            </a:r>
          </a:p>
          <a:p>
            <a:pPr marL="80010" indent="-80010">
              <a:buFont typeface="Arial" charset="0"/>
              <a:buChar char="•"/>
            </a:pPr>
            <a:r>
              <a:rPr lang="en-US" sz="90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down similar roles together</a:t>
            </a:r>
            <a:endParaRPr lang="en-US" sz="90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</a:t>
            </a: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Segmentation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8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1" name="TextBox 10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2" name="Straight Connector 11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1" name="Rectangle 50"/>
          <p:cNvSpPr/>
          <p:nvPr/>
        </p:nvSpPr>
        <p:spPr>
          <a:xfrm>
            <a:off x="342900" y="2144205"/>
            <a:ext cx="1224183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Facility-based health provider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42900" y="3503085"/>
            <a:ext cx="1224183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Community health worker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42900" y="4861964"/>
            <a:ext cx="1224183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Mother</a:t>
            </a:r>
            <a:r>
              <a:rPr lang="bg-BG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family member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42899" y="1811810"/>
            <a:ext cx="1224183" cy="289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960"/>
              </a:lnSpc>
            </a:pPr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Three target users for product: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1" name="Chevron 60"/>
          <p:cNvSpPr/>
          <p:nvPr/>
        </p:nvSpPr>
        <p:spPr>
          <a:xfrm>
            <a:off x="1493520" y="1425361"/>
            <a:ext cx="5486400" cy="304800"/>
          </a:xfrm>
          <a:prstGeom prst="chevron">
            <a:avLst>
              <a:gd name="adj" fmla="val 44433"/>
            </a:avLst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users become aware of product</a:t>
            </a:r>
          </a:p>
        </p:txBody>
      </p:sp>
      <p:sp>
        <p:nvSpPr>
          <p:cNvPr id="62" name="Chevron 61"/>
          <p:cNvSpPr/>
          <p:nvPr/>
        </p:nvSpPr>
        <p:spPr>
          <a:xfrm>
            <a:off x="6978963" y="1425361"/>
            <a:ext cx="4908237" cy="304800"/>
          </a:xfrm>
          <a:prstGeom prst="chevron">
            <a:avLst>
              <a:gd name="adj" fmla="val 44433"/>
            </a:avLst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users access product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630046" y="2144205"/>
            <a:ext cx="2612230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KOLs within the facility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Training</a:t>
            </a:r>
            <a:r>
              <a:rPr lang="bg-BG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education</a:t>
            </a:r>
            <a:endParaRPr lang="en-US" sz="105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KOLs within professional associations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303770" y="2144205"/>
            <a:ext cx="2612230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Demand from patients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‘Mama kit’ lists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Advertisements via radio, posters, print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978963" y="2144205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Facility - public </a:t>
            </a:r>
            <a:r>
              <a:rPr lang="en-US" sz="105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or </a:t>
            </a:r>
            <a:endParaRPr lang="en-US" sz="1050" dirty="0" smtClean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 </a:t>
            </a:r>
            <a:r>
              <a:rPr lang="en-US" sz="105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(42%)</a:t>
            </a:r>
          </a:p>
        </p:txBody>
      </p:sp>
      <p:sp>
        <p:nvSpPr>
          <p:cNvPr id="68" name="Rectangle 67"/>
          <p:cNvSpPr/>
          <p:nvPr/>
        </p:nvSpPr>
        <p:spPr>
          <a:xfrm>
            <a:off x="8831650" y="2144205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pharmacy or PPMV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630046" y="1927606"/>
            <a:ext cx="1485600" cy="218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Early gatekeepers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303770" y="1927606"/>
            <a:ext cx="1485600" cy="218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Later reinforcement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630046" y="1760752"/>
            <a:ext cx="4022798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influences: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831650" y="2468290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facility</a:t>
            </a:r>
          </a:p>
        </p:txBody>
      </p:sp>
      <p:sp>
        <p:nvSpPr>
          <p:cNvPr id="78" name="Rectangle 77"/>
          <p:cNvSpPr/>
          <p:nvPr/>
        </p:nvSpPr>
        <p:spPr>
          <a:xfrm>
            <a:off x="8831650" y="2792375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facility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630046" y="3503086"/>
            <a:ext cx="2612230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Health providers at PHCs </a:t>
            </a: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</a:t>
            </a:r>
            <a:r>
              <a:rPr lang="bg-BG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 </a:t>
            </a: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facilities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 leaders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Training</a:t>
            </a:r>
            <a:r>
              <a:rPr lang="bg-BG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education</a:t>
            </a:r>
            <a:endParaRPr lang="en-US" sz="105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KOLs within professional associations</a:t>
            </a:r>
          </a:p>
        </p:txBody>
      </p:sp>
      <p:sp>
        <p:nvSpPr>
          <p:cNvPr id="84" name="Rectangle 83"/>
          <p:cNvSpPr/>
          <p:nvPr/>
        </p:nvSpPr>
        <p:spPr>
          <a:xfrm>
            <a:off x="4303770" y="3503086"/>
            <a:ext cx="2612230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Demand from community members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‘Mama kit’ lists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Advertisements via radio or posters</a:t>
            </a:r>
          </a:p>
        </p:txBody>
      </p:sp>
      <p:sp>
        <p:nvSpPr>
          <p:cNvPr id="85" name="Rectangle 84"/>
          <p:cNvSpPr/>
          <p:nvPr/>
        </p:nvSpPr>
        <p:spPr>
          <a:xfrm>
            <a:off x="6978963" y="3503085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Home - assisted </a:t>
            </a:r>
            <a:r>
              <a:rPr lang="en-US" sz="105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by </a:t>
            </a:r>
            <a:endParaRPr lang="en-US" sz="1050" dirty="0" smtClean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non-family </a:t>
            </a:r>
            <a:r>
              <a:rPr lang="en-US" sz="105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(26%)</a:t>
            </a:r>
          </a:p>
        </p:txBody>
      </p:sp>
      <p:sp>
        <p:nvSpPr>
          <p:cNvPr id="86" name="Rectangle 85"/>
          <p:cNvSpPr/>
          <p:nvPr/>
        </p:nvSpPr>
        <p:spPr>
          <a:xfrm>
            <a:off x="8831650" y="3503085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pharmacy or PPMV</a:t>
            </a:r>
          </a:p>
        </p:txBody>
      </p:sp>
      <p:sp>
        <p:nvSpPr>
          <p:cNvPr id="87" name="Rectangle 86"/>
          <p:cNvSpPr/>
          <p:nvPr/>
        </p:nvSpPr>
        <p:spPr>
          <a:xfrm>
            <a:off x="8831650" y="3827170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8831650" y="4151255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pharmacy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8831650" y="4473296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978963" y="1760752"/>
            <a:ext cx="1789724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service: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8831650" y="1760752"/>
            <a:ext cx="3055550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630046" y="4861965"/>
            <a:ext cx="2612230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 leaders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 members, including other mothers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Health providers </a:t>
            </a: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(e.g</a:t>
            </a: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., recommendation during ANC visit)</a:t>
            </a:r>
          </a:p>
        </p:txBody>
      </p:sp>
      <p:sp>
        <p:nvSpPr>
          <p:cNvPr id="95" name="Rectangle 94"/>
          <p:cNvSpPr/>
          <p:nvPr/>
        </p:nvSpPr>
        <p:spPr>
          <a:xfrm>
            <a:off x="4303770" y="4861965"/>
            <a:ext cx="2612230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‘Mama kit’ lists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Advertisements via radio or posters</a:t>
            </a:r>
          </a:p>
        </p:txBody>
      </p:sp>
      <p:sp>
        <p:nvSpPr>
          <p:cNvPr id="96" name="Rectangle 95"/>
          <p:cNvSpPr/>
          <p:nvPr/>
        </p:nvSpPr>
        <p:spPr>
          <a:xfrm>
            <a:off x="6978963" y="4861964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Home – unassisted </a:t>
            </a:r>
            <a:r>
              <a:rPr lang="en-US" sz="105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or assisted by family (32%)</a:t>
            </a:r>
          </a:p>
        </p:txBody>
      </p:sp>
      <p:sp>
        <p:nvSpPr>
          <p:cNvPr id="97" name="Rectangle 96"/>
          <p:cNvSpPr/>
          <p:nvPr/>
        </p:nvSpPr>
        <p:spPr>
          <a:xfrm>
            <a:off x="8831650" y="4861964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pharmacy or PPMV</a:t>
            </a:r>
          </a:p>
        </p:txBody>
      </p:sp>
      <p:sp>
        <p:nvSpPr>
          <p:cNvPr id="98" name="Rectangle 97"/>
          <p:cNvSpPr/>
          <p:nvPr/>
        </p:nvSpPr>
        <p:spPr>
          <a:xfrm>
            <a:off x="8831650" y="5186049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8831650" y="5510134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pharmacy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8831650" y="5834218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62735" y="1001048"/>
            <a:ext cx="23860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Awareness of the need for the product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should be added when behavior change is necessary</a:t>
            </a:r>
          </a:p>
        </p:txBody>
      </p:sp>
      <p:sp>
        <p:nvSpPr>
          <p:cNvPr id="102" name="Freeform 101"/>
          <p:cNvSpPr/>
          <p:nvPr/>
        </p:nvSpPr>
        <p:spPr>
          <a:xfrm flipH="1">
            <a:off x="6340642" y="1146125"/>
            <a:ext cx="632308" cy="19680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2009275" y="6202459"/>
            <a:ext cx="18648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This analysis assumes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the perspective of target</a:t>
            </a:r>
          </a:p>
        </p:txBody>
      </p:sp>
      <p:sp>
        <p:nvSpPr>
          <p:cNvPr id="104" name="Freeform 103"/>
          <p:cNvSpPr/>
          <p:nvPr/>
        </p:nvSpPr>
        <p:spPr>
          <a:xfrm flipH="1" flipV="1">
            <a:off x="954991" y="6086598"/>
            <a:ext cx="1030220" cy="248186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4314698" y="6202459"/>
            <a:ext cx="15881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Map point of service and access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each other if different</a:t>
            </a:r>
          </a:p>
        </p:txBody>
      </p:sp>
      <p:sp>
        <p:nvSpPr>
          <p:cNvPr id="106" name="Freeform 105"/>
          <p:cNvSpPr/>
          <p:nvPr/>
        </p:nvSpPr>
        <p:spPr>
          <a:xfrm flipV="1">
            <a:off x="5787533" y="6086598"/>
            <a:ext cx="2981154" cy="248186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674768" y="6460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1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9" y="4047743"/>
            <a:ext cx="398223" cy="51769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2" y="5320687"/>
            <a:ext cx="430119" cy="694808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45" y="2742872"/>
            <a:ext cx="453112" cy="453112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831650" y="6205809"/>
            <a:ext cx="1454763" cy="547298"/>
            <a:chOff x="8902355" y="6158302"/>
            <a:chExt cx="1454763" cy="547298"/>
          </a:xfrm>
        </p:grpSpPr>
        <p:sp>
          <p:nvSpPr>
            <p:cNvPr id="75" name="Rectangle 74"/>
            <p:cNvSpPr/>
            <p:nvPr/>
          </p:nvSpPr>
          <p:spPr>
            <a:xfrm>
              <a:off x="8902355" y="6158302"/>
              <a:ext cx="932677" cy="547298"/>
            </a:xfrm>
            <a:prstGeom prst="rect">
              <a:avLst/>
            </a:prstGeom>
            <a:solidFill>
              <a:srgbClr val="EEE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pPr algn="ctr"/>
              <a:endParaRPr lang="en-US" sz="12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041177" y="6246788"/>
              <a:ext cx="182418" cy="108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 anchorCtr="0"/>
            <a:lstStyle/>
            <a:p>
              <a:pPr algn="ctr">
                <a:spcAft>
                  <a:spcPts val="200"/>
                </a:spcAft>
                <a:defRPr/>
              </a:pP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9041177" y="6518334"/>
              <a:ext cx="182418" cy="10817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 anchorCtr="0"/>
            <a:lstStyle/>
            <a:p>
              <a:pPr algn="ctr">
                <a:spcAft>
                  <a:spcPts val="200"/>
                </a:spcAft>
                <a:defRPr/>
              </a:pP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266451" y="6215388"/>
              <a:ext cx="1090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rgbClr val="585C6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Public</a:t>
              </a:r>
              <a:endParaRPr lang="en-US" sz="8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9266451" y="6503395"/>
              <a:ext cx="1090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rgbClr val="585C6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Private</a:t>
              </a:r>
              <a:endParaRPr lang="en-US" sz="8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Patient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Journey Mapping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342900" y="2144205"/>
            <a:ext cx="1224183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1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42900" y="3503085"/>
            <a:ext cx="1224183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2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42900" y="4861964"/>
            <a:ext cx="1224183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20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Group 3</a:t>
            </a:r>
            <a:endParaRPr lang="en-US" sz="1200" dirty="0">
              <a:solidFill>
                <a:srgbClr val="585C6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42899" y="1811810"/>
            <a:ext cx="1224183" cy="289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960"/>
              </a:lnSpc>
            </a:pPr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Three target users for product: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1" name="Chevron 60"/>
          <p:cNvSpPr/>
          <p:nvPr/>
        </p:nvSpPr>
        <p:spPr>
          <a:xfrm>
            <a:off x="1493520" y="1425361"/>
            <a:ext cx="5486400" cy="304800"/>
          </a:xfrm>
          <a:prstGeom prst="chevron">
            <a:avLst>
              <a:gd name="adj" fmla="val 44433"/>
            </a:avLst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users become aware of product</a:t>
            </a:r>
          </a:p>
        </p:txBody>
      </p:sp>
      <p:sp>
        <p:nvSpPr>
          <p:cNvPr id="62" name="Chevron 61"/>
          <p:cNvSpPr/>
          <p:nvPr/>
        </p:nvSpPr>
        <p:spPr>
          <a:xfrm>
            <a:off x="6978963" y="1425361"/>
            <a:ext cx="4908237" cy="304800"/>
          </a:xfrm>
          <a:prstGeom prst="chevron">
            <a:avLst>
              <a:gd name="adj" fmla="val 44433"/>
            </a:avLst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users access product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630046" y="2144205"/>
            <a:ext cx="2612230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  <a:endParaRPr lang="en-US" sz="105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4303770" y="2144205"/>
            <a:ext cx="2612230" cy="1224635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978963" y="2144205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Write here</a:t>
            </a:r>
            <a:endParaRPr lang="en-US" sz="105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8831650" y="2144205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630046" y="1927606"/>
            <a:ext cx="1485600" cy="218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Early gatekeepers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303770" y="1927606"/>
            <a:ext cx="1485600" cy="218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Later reinforcement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630046" y="1760752"/>
            <a:ext cx="4022798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influences: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831650" y="2468290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78" name="Rectangle 77"/>
          <p:cNvSpPr/>
          <p:nvPr/>
        </p:nvSpPr>
        <p:spPr>
          <a:xfrm>
            <a:off x="8831650" y="2792375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630046" y="3503086"/>
            <a:ext cx="2612230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84" name="Rectangle 83"/>
          <p:cNvSpPr/>
          <p:nvPr/>
        </p:nvSpPr>
        <p:spPr>
          <a:xfrm>
            <a:off x="4303770" y="3503086"/>
            <a:ext cx="2612230" cy="1224635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85" name="Rectangle 84"/>
          <p:cNvSpPr/>
          <p:nvPr/>
        </p:nvSpPr>
        <p:spPr>
          <a:xfrm>
            <a:off x="6978963" y="3503085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Write here</a:t>
            </a:r>
            <a:endParaRPr lang="en-US" sz="105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8831650" y="3503085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87" name="Rectangle 86"/>
          <p:cNvSpPr/>
          <p:nvPr/>
        </p:nvSpPr>
        <p:spPr>
          <a:xfrm>
            <a:off x="8831650" y="3827170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89" name="Rectangle 88"/>
          <p:cNvSpPr/>
          <p:nvPr/>
        </p:nvSpPr>
        <p:spPr>
          <a:xfrm>
            <a:off x="8831650" y="4151255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91" name="Rectangle 90"/>
          <p:cNvSpPr/>
          <p:nvPr/>
        </p:nvSpPr>
        <p:spPr>
          <a:xfrm>
            <a:off x="8831650" y="4473296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978963" y="1760752"/>
            <a:ext cx="1789724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service: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8831650" y="1760752"/>
            <a:ext cx="3055550" cy="229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access: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630046" y="4861965"/>
            <a:ext cx="2612230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95" name="Rectangle 94"/>
          <p:cNvSpPr/>
          <p:nvPr/>
        </p:nvSpPr>
        <p:spPr>
          <a:xfrm>
            <a:off x="4303770" y="4861965"/>
            <a:ext cx="2612230" cy="1224635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96" name="Rectangle 95"/>
          <p:cNvSpPr/>
          <p:nvPr/>
        </p:nvSpPr>
        <p:spPr>
          <a:xfrm>
            <a:off x="6978963" y="4861964"/>
            <a:ext cx="1789724" cy="1224635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Write here</a:t>
            </a:r>
            <a:endParaRPr lang="en-US" sz="105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8831650" y="4861964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98" name="Rectangle 97"/>
          <p:cNvSpPr/>
          <p:nvPr/>
        </p:nvSpPr>
        <p:spPr>
          <a:xfrm>
            <a:off x="8831650" y="5186049"/>
            <a:ext cx="3055550" cy="2523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99" name="Rectangle 98"/>
          <p:cNvSpPr/>
          <p:nvPr/>
        </p:nvSpPr>
        <p:spPr>
          <a:xfrm>
            <a:off x="8831650" y="5510134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8831650" y="5834218"/>
            <a:ext cx="3055550" cy="2523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Define here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62735" y="1001048"/>
            <a:ext cx="23860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Awareness of the need for the product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should be added when behavior change is necessary</a:t>
            </a:r>
          </a:p>
        </p:txBody>
      </p:sp>
      <p:sp>
        <p:nvSpPr>
          <p:cNvPr id="102" name="Freeform 101"/>
          <p:cNvSpPr/>
          <p:nvPr/>
        </p:nvSpPr>
        <p:spPr>
          <a:xfrm flipH="1">
            <a:off x="6340642" y="1146125"/>
            <a:ext cx="632308" cy="19680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2009275" y="6202459"/>
            <a:ext cx="18648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This analysis assumes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the perspective of target</a:t>
            </a:r>
          </a:p>
        </p:txBody>
      </p:sp>
      <p:sp>
        <p:nvSpPr>
          <p:cNvPr id="104" name="Freeform 103"/>
          <p:cNvSpPr/>
          <p:nvPr/>
        </p:nvSpPr>
        <p:spPr>
          <a:xfrm flipH="1" flipV="1">
            <a:off x="954991" y="6086598"/>
            <a:ext cx="1030220" cy="248186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674768" y="6460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14698" y="6202459"/>
            <a:ext cx="15881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Map point of service and access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each other if different</a:t>
            </a:r>
          </a:p>
        </p:txBody>
      </p:sp>
      <p:sp>
        <p:nvSpPr>
          <p:cNvPr id="47" name="Freeform 46"/>
          <p:cNvSpPr/>
          <p:nvPr/>
        </p:nvSpPr>
        <p:spPr>
          <a:xfrm flipV="1">
            <a:off x="5787533" y="6086598"/>
            <a:ext cx="2981154" cy="248186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/>
          <p:cNvGrpSpPr/>
          <p:nvPr/>
        </p:nvGrpSpPr>
        <p:grpSpPr>
          <a:xfrm>
            <a:off x="8831650" y="6205809"/>
            <a:ext cx="1454763" cy="547298"/>
            <a:chOff x="8902355" y="6158302"/>
            <a:chExt cx="1454763" cy="547298"/>
          </a:xfrm>
        </p:grpSpPr>
        <p:sp>
          <p:nvSpPr>
            <p:cNvPr id="49" name="Rectangle 48"/>
            <p:cNvSpPr/>
            <p:nvPr/>
          </p:nvSpPr>
          <p:spPr>
            <a:xfrm>
              <a:off x="8902355" y="6158302"/>
              <a:ext cx="932677" cy="547298"/>
            </a:xfrm>
            <a:prstGeom prst="rect">
              <a:avLst/>
            </a:prstGeom>
            <a:solidFill>
              <a:srgbClr val="EEE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pPr algn="ctr"/>
              <a:endParaRPr lang="en-US" sz="12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041177" y="6246788"/>
              <a:ext cx="182418" cy="108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 anchorCtr="0"/>
            <a:lstStyle/>
            <a:p>
              <a:pPr algn="ctr">
                <a:spcAft>
                  <a:spcPts val="200"/>
                </a:spcAft>
                <a:defRPr/>
              </a:pP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041177" y="6518334"/>
              <a:ext cx="182418" cy="10817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 anchorCtr="0"/>
            <a:lstStyle/>
            <a:p>
              <a:pPr algn="ctr">
                <a:spcAft>
                  <a:spcPts val="200"/>
                </a:spcAft>
                <a:defRPr/>
              </a:pP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266451" y="6215388"/>
              <a:ext cx="1090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rgbClr val="585C6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Public</a:t>
              </a:r>
              <a:endParaRPr lang="en-US" sz="8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266451" y="6503395"/>
              <a:ext cx="1090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rgbClr val="585C6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Private</a:t>
              </a:r>
              <a:endParaRPr lang="en-US" sz="80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Patient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Journey Mapping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67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ctangle 158"/>
          <p:cNvSpPr/>
          <p:nvPr/>
        </p:nvSpPr>
        <p:spPr>
          <a:xfrm>
            <a:off x="6845967" y="4688123"/>
            <a:ext cx="1833081" cy="119926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1" name="TextBox 10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2" name="Straight Connector 11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4" name="Rectangle 63"/>
          <p:cNvSpPr/>
          <p:nvPr/>
        </p:nvSpPr>
        <p:spPr bwMode="auto">
          <a:xfrm>
            <a:off x="1405223" y="2844017"/>
            <a:ext cx="4608370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Estimated capacity of local production of </a:t>
            </a:r>
            <a:r>
              <a:rPr lang="en-US" sz="1200" b="1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product</a:t>
            </a:r>
            <a:endParaRPr lang="en-US" sz="1200" b="1" baseline="300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  <a:sym typeface="Symbol" pitchFamily="18" charset="2"/>
            </a:endParaRPr>
          </a:p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Millions of tubes per</a:t>
            </a:r>
            <a:r>
              <a:rPr kumimoji="0" lang="en-US" sz="1200" b="0" u="none" strike="noStrike" cap="none" normalizeH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 year</a:t>
            </a: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, Q4 2015 to Q1 2016 </a:t>
            </a:r>
          </a:p>
        </p:txBody>
      </p:sp>
      <p:cxnSp>
        <p:nvCxnSpPr>
          <p:cNvPr id="73" name="Straight Connector 72"/>
          <p:cNvCxnSpPr/>
          <p:nvPr>
            <p:custDataLst>
              <p:tags r:id="rId2"/>
            </p:custDataLst>
          </p:nvPr>
        </p:nvCxnSpPr>
        <p:spPr bwMode="auto">
          <a:xfrm>
            <a:off x="1703531" y="34966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>
            <p:custDataLst>
              <p:tags r:id="rId3"/>
            </p:custDataLst>
          </p:nvPr>
        </p:nvCxnSpPr>
        <p:spPr bwMode="auto">
          <a:xfrm>
            <a:off x="1703531" y="588738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>
            <p:custDataLst>
              <p:tags r:id="rId4"/>
            </p:custDataLst>
          </p:nvPr>
        </p:nvCxnSpPr>
        <p:spPr bwMode="auto">
          <a:xfrm>
            <a:off x="1703531" y="557306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>
            <p:custDataLst>
              <p:tags r:id="rId5"/>
            </p:custDataLst>
          </p:nvPr>
        </p:nvCxnSpPr>
        <p:spPr bwMode="auto">
          <a:xfrm>
            <a:off x="1703531" y="463008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/>
          <p:cNvCxnSpPr/>
          <p:nvPr>
            <p:custDataLst>
              <p:tags r:id="rId6"/>
            </p:custDataLst>
          </p:nvPr>
        </p:nvCxnSpPr>
        <p:spPr bwMode="auto">
          <a:xfrm>
            <a:off x="1703531" y="525873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>
            <p:custDataLst>
              <p:tags r:id="rId7"/>
            </p:custDataLst>
          </p:nvPr>
        </p:nvCxnSpPr>
        <p:spPr bwMode="auto">
          <a:xfrm>
            <a:off x="1703531" y="49444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Straight Connector 80"/>
          <p:cNvCxnSpPr/>
          <p:nvPr>
            <p:custDataLst>
              <p:tags r:id="rId8"/>
            </p:custDataLst>
          </p:nvPr>
        </p:nvCxnSpPr>
        <p:spPr bwMode="auto">
          <a:xfrm>
            <a:off x="1703531" y="42205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82" name="Object 81"/>
          <p:cNvGraphicFramePr>
            <a:graphicFrameLocks noChangeAspect="1"/>
          </p:cNvGraphicFramePr>
          <p:nvPr>
            <p:custDataLst>
              <p:tags r:id="rId9"/>
            </p:custDataLst>
            <p:extLst/>
          </p:nvPr>
        </p:nvGraphicFramePr>
        <p:xfrm>
          <a:off x="1651000" y="3373438"/>
          <a:ext cx="4467225" cy="261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Chart" r:id="rId56" imgW="4465350" imgH="2621245" progId="MSGraph.Chart.8">
                  <p:embed followColorScheme="full"/>
                </p:oleObj>
              </mc:Choice>
              <mc:Fallback>
                <p:oleObj name="Chart" r:id="rId56" imgW="4465350" imgH="262124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3373438"/>
                        <a:ext cx="4467225" cy="26193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Text Placeholder 6"/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437499" y="4144313"/>
            <a:ext cx="195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CDE75421-5973-4923-91E6-D009FCF9D2DF}" type="datetime'''''1''''''''''''''''''''''''''1''5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115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90" name="Text Placeholder 3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1437499" y="3420413"/>
            <a:ext cx="195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D96052B4-9717-4E39-BB0F-D02B3EAEA1ED}" type="datetime'''''''''''1''''''''''''''''''8''0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180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0" name="Text Placeholder 18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1502586" y="5182538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D917F9F1-7B17-4413-8771-6EB764C0B187}" type="datetime'''1''''''''''''''''''''''''''''''''0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10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1" name="Text Placeholder 3"/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1567674" y="5496863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AE815528-942F-4B3B-8C0B-C585913A7E65}" type="datetime'''''''''5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2" name="Text Placeholder 23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1567674" y="5811188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66856BA6-0842-49CC-848A-0BD99D9307CB}" type="datetime'''''''''''''''''''''''0''''''''''''''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3" name="Text Placeholder 4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1502586" y="4868213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B3EBBEDF-DDC4-45E3-817C-0900373EDF5C}" type="datetime'''''''''''''''''''15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15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4" name="Text Placeholder 24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1502586" y="4553888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7D5032CA-7CB4-4C9B-B53A-666F0FF62241}" type="datetime'''''''''''''''''''''''''''''''''''''2''''''''''''''''0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20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 useBgFill="1">
        <p:nvSpPr>
          <p:cNvPr id="115" name="Freeform 114"/>
          <p:cNvSpPr/>
          <p:nvPr>
            <p:custDataLst>
              <p:tags r:id="rId17"/>
            </p:custDataLst>
          </p:nvPr>
        </p:nvSpPr>
        <p:spPr bwMode="auto">
          <a:xfrm>
            <a:off x="1682893" y="3817288"/>
            <a:ext cx="146051" cy="96839"/>
          </a:xfrm>
          <a:custGeom>
            <a:avLst/>
            <a:gdLst/>
            <a:ahLst/>
            <a:cxnLst/>
            <a:rect l="0" t="0" r="0" b="0"/>
            <a:pathLst>
              <a:path w="146051" h="96839">
                <a:moveTo>
                  <a:pt x="0" y="39688"/>
                </a:moveTo>
                <a:lnTo>
                  <a:pt x="146050" y="0"/>
                </a:lnTo>
                <a:lnTo>
                  <a:pt x="146050" y="57150"/>
                </a:lnTo>
                <a:lnTo>
                  <a:pt x="0" y="96838"/>
                </a:lnTo>
                <a:close/>
              </a:path>
            </a:pathLst>
          </a:cu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 useBgFill="1">
        <p:nvSpPr>
          <p:cNvPr id="116" name="Freeform 115"/>
          <p:cNvSpPr/>
          <p:nvPr>
            <p:custDataLst>
              <p:tags r:id="rId18"/>
            </p:custDataLst>
          </p:nvPr>
        </p:nvSpPr>
        <p:spPr bwMode="auto">
          <a:xfrm>
            <a:off x="1682893" y="4268138"/>
            <a:ext cx="146051" cy="96839"/>
          </a:xfrm>
          <a:custGeom>
            <a:avLst/>
            <a:gdLst/>
            <a:ahLst/>
            <a:cxnLst/>
            <a:rect l="0" t="0" r="0" b="0"/>
            <a:pathLst>
              <a:path w="146051" h="96839">
                <a:moveTo>
                  <a:pt x="0" y="39688"/>
                </a:moveTo>
                <a:lnTo>
                  <a:pt x="146050" y="0"/>
                </a:lnTo>
                <a:lnTo>
                  <a:pt x="146050" y="57150"/>
                </a:lnTo>
                <a:lnTo>
                  <a:pt x="0" y="96838"/>
                </a:lnTo>
                <a:close/>
              </a:path>
            </a:pathLst>
          </a:cu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17" name="Freeform 116"/>
          <p:cNvSpPr/>
          <p:nvPr>
            <p:custDataLst>
              <p:tags r:id="rId19"/>
            </p:custDataLst>
          </p:nvPr>
        </p:nvSpPr>
        <p:spPr bwMode="auto">
          <a:xfrm>
            <a:off x="3470418" y="4276076"/>
            <a:ext cx="247651" cy="79376"/>
          </a:xfrm>
          <a:custGeom>
            <a:avLst/>
            <a:gdLst/>
            <a:ahLst/>
            <a:cxnLst/>
            <a:rect l="0" t="0" r="0" b="0"/>
            <a:pathLst>
              <a:path w="247651" h="7937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  <a:lnTo>
                  <a:pt x="247650" y="57150"/>
                </a:lnTo>
                <a:lnTo>
                  <a:pt x="165100" y="79375"/>
                </a:lnTo>
                <a:lnTo>
                  <a:pt x="82550" y="57150"/>
                </a:lnTo>
                <a:lnTo>
                  <a:pt x="0" y="79375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effectLst/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 useBgFill="1">
        <p:nvSpPr>
          <p:cNvPr id="118" name="Freeform 117"/>
          <p:cNvSpPr/>
          <p:nvPr>
            <p:custDataLst>
              <p:tags r:id="rId20"/>
            </p:custDataLst>
          </p:nvPr>
        </p:nvSpPr>
        <p:spPr bwMode="auto">
          <a:xfrm>
            <a:off x="4621356" y="3825226"/>
            <a:ext cx="660401" cy="79376"/>
          </a:xfrm>
          <a:custGeom>
            <a:avLst/>
            <a:gdLst/>
            <a:ahLst/>
            <a:cxnLst/>
            <a:rect l="0" t="0" r="0" b="0"/>
            <a:pathLst>
              <a:path w="660401" h="7937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  <a:lnTo>
                  <a:pt x="330200" y="22225"/>
                </a:lnTo>
                <a:lnTo>
                  <a:pt x="412750" y="0"/>
                </a:lnTo>
                <a:lnTo>
                  <a:pt x="495300" y="22225"/>
                </a:lnTo>
                <a:lnTo>
                  <a:pt x="577850" y="0"/>
                </a:lnTo>
                <a:lnTo>
                  <a:pt x="660400" y="22225"/>
                </a:lnTo>
                <a:lnTo>
                  <a:pt x="660400" y="79375"/>
                </a:lnTo>
                <a:lnTo>
                  <a:pt x="577850" y="57150"/>
                </a:lnTo>
                <a:lnTo>
                  <a:pt x="495300" y="79375"/>
                </a:lnTo>
                <a:lnTo>
                  <a:pt x="412750" y="57150"/>
                </a:lnTo>
                <a:lnTo>
                  <a:pt x="330200" y="79375"/>
                </a:lnTo>
                <a:lnTo>
                  <a:pt x="247650" y="57150"/>
                </a:lnTo>
                <a:lnTo>
                  <a:pt x="165100" y="79375"/>
                </a:lnTo>
                <a:lnTo>
                  <a:pt x="82550" y="57150"/>
                </a:lnTo>
                <a:lnTo>
                  <a:pt x="0" y="79375"/>
                </a:lnTo>
                <a:close/>
              </a:path>
            </a:pathLst>
          </a:cu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19" name="Freeform 118"/>
          <p:cNvSpPr/>
          <p:nvPr>
            <p:custDataLst>
              <p:tags r:id="rId21"/>
            </p:custDataLst>
          </p:nvPr>
        </p:nvSpPr>
        <p:spPr bwMode="auto">
          <a:xfrm>
            <a:off x="1682893" y="3874438"/>
            <a:ext cx="146051" cy="39689"/>
          </a:xfrm>
          <a:custGeom>
            <a:avLst/>
            <a:gdLst/>
            <a:ahLst/>
            <a:cxnLst/>
            <a:rect l="0" t="0" r="0" b="0"/>
            <a:pathLst>
              <a:path w="146051" h="39689">
                <a:moveTo>
                  <a:pt x="0" y="39688"/>
                </a:moveTo>
                <a:lnTo>
                  <a:pt x="146050" y="0"/>
                </a:lnTo>
              </a:path>
            </a:pathLst>
          </a:cu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0" name="Freeform 119"/>
          <p:cNvSpPr/>
          <p:nvPr>
            <p:custDataLst>
              <p:tags r:id="rId22"/>
            </p:custDataLst>
          </p:nvPr>
        </p:nvSpPr>
        <p:spPr bwMode="auto">
          <a:xfrm>
            <a:off x="1682893" y="3817288"/>
            <a:ext cx="146051" cy="39689"/>
          </a:xfrm>
          <a:custGeom>
            <a:avLst/>
            <a:gdLst/>
            <a:ahLst/>
            <a:cxnLst/>
            <a:rect l="0" t="0" r="0" b="0"/>
            <a:pathLst>
              <a:path w="146051" h="39689">
                <a:moveTo>
                  <a:pt x="0" y="39688"/>
                </a:moveTo>
                <a:lnTo>
                  <a:pt x="146050" y="0"/>
                </a:lnTo>
              </a:path>
            </a:pathLst>
          </a:cu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1" name="Freeform 120"/>
          <p:cNvSpPr/>
          <p:nvPr>
            <p:custDataLst>
              <p:tags r:id="rId23"/>
            </p:custDataLst>
          </p:nvPr>
        </p:nvSpPr>
        <p:spPr bwMode="auto">
          <a:xfrm>
            <a:off x="4621356" y="3825226"/>
            <a:ext cx="660401" cy="22226"/>
          </a:xfrm>
          <a:custGeom>
            <a:avLst/>
            <a:gdLst/>
            <a:ahLst/>
            <a:cxnLst/>
            <a:rect l="0" t="0" r="0" b="0"/>
            <a:pathLst>
              <a:path w="660401" h="2222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  <a:lnTo>
                  <a:pt x="330200" y="22225"/>
                </a:lnTo>
                <a:lnTo>
                  <a:pt x="412750" y="0"/>
                </a:lnTo>
                <a:lnTo>
                  <a:pt x="495300" y="22225"/>
                </a:lnTo>
                <a:lnTo>
                  <a:pt x="577850" y="0"/>
                </a:lnTo>
                <a:lnTo>
                  <a:pt x="660400" y="22225"/>
                </a:lnTo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2" name="Freeform 121"/>
          <p:cNvSpPr/>
          <p:nvPr>
            <p:custDataLst>
              <p:tags r:id="rId24"/>
            </p:custDataLst>
          </p:nvPr>
        </p:nvSpPr>
        <p:spPr bwMode="auto">
          <a:xfrm>
            <a:off x="1682893" y="4325288"/>
            <a:ext cx="146051" cy="39689"/>
          </a:xfrm>
          <a:custGeom>
            <a:avLst/>
            <a:gdLst/>
            <a:ahLst/>
            <a:cxnLst/>
            <a:rect l="0" t="0" r="0" b="0"/>
            <a:pathLst>
              <a:path w="146051" h="39689">
                <a:moveTo>
                  <a:pt x="0" y="39688"/>
                </a:moveTo>
                <a:lnTo>
                  <a:pt x="146050" y="0"/>
                </a:lnTo>
              </a:path>
            </a:pathLst>
          </a:cu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3" name="Freeform 122"/>
          <p:cNvSpPr/>
          <p:nvPr>
            <p:custDataLst>
              <p:tags r:id="rId25"/>
            </p:custDataLst>
          </p:nvPr>
        </p:nvSpPr>
        <p:spPr bwMode="auto">
          <a:xfrm>
            <a:off x="1682893" y="4268138"/>
            <a:ext cx="146051" cy="39689"/>
          </a:xfrm>
          <a:custGeom>
            <a:avLst/>
            <a:gdLst/>
            <a:ahLst/>
            <a:cxnLst/>
            <a:rect l="0" t="0" r="0" b="0"/>
            <a:pathLst>
              <a:path w="146051" h="39689">
                <a:moveTo>
                  <a:pt x="0" y="39688"/>
                </a:moveTo>
                <a:lnTo>
                  <a:pt x="146050" y="0"/>
                </a:lnTo>
              </a:path>
            </a:pathLst>
          </a:cu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4" name="Freeform 123"/>
          <p:cNvSpPr/>
          <p:nvPr>
            <p:custDataLst>
              <p:tags r:id="rId26"/>
            </p:custDataLst>
          </p:nvPr>
        </p:nvSpPr>
        <p:spPr bwMode="auto">
          <a:xfrm>
            <a:off x="3470418" y="4333226"/>
            <a:ext cx="247651" cy="22226"/>
          </a:xfrm>
          <a:custGeom>
            <a:avLst/>
            <a:gdLst/>
            <a:ahLst/>
            <a:cxnLst/>
            <a:rect l="0" t="0" r="0" b="0"/>
            <a:pathLst>
              <a:path w="247651" h="2222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5" name="Freeform 124"/>
          <p:cNvSpPr/>
          <p:nvPr>
            <p:custDataLst>
              <p:tags r:id="rId27"/>
            </p:custDataLst>
          </p:nvPr>
        </p:nvSpPr>
        <p:spPr bwMode="auto">
          <a:xfrm>
            <a:off x="3470418" y="4276076"/>
            <a:ext cx="247651" cy="22226"/>
          </a:xfrm>
          <a:custGeom>
            <a:avLst/>
            <a:gdLst/>
            <a:ahLst/>
            <a:cxnLst/>
            <a:rect l="0" t="0" r="0" b="0"/>
            <a:pathLst>
              <a:path w="247651" h="2222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6" name="Freeform 125"/>
          <p:cNvSpPr/>
          <p:nvPr>
            <p:custDataLst>
              <p:tags r:id="rId28"/>
            </p:custDataLst>
          </p:nvPr>
        </p:nvSpPr>
        <p:spPr bwMode="auto">
          <a:xfrm>
            <a:off x="4621356" y="3882376"/>
            <a:ext cx="660401" cy="22226"/>
          </a:xfrm>
          <a:custGeom>
            <a:avLst/>
            <a:gdLst/>
            <a:ahLst/>
            <a:cxnLst/>
            <a:rect l="0" t="0" r="0" b="0"/>
            <a:pathLst>
              <a:path w="660401" h="2222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  <a:lnTo>
                  <a:pt x="330200" y="22225"/>
                </a:lnTo>
                <a:lnTo>
                  <a:pt x="412750" y="0"/>
                </a:lnTo>
                <a:lnTo>
                  <a:pt x="495300" y="22225"/>
                </a:lnTo>
                <a:lnTo>
                  <a:pt x="577850" y="0"/>
                </a:lnTo>
                <a:lnTo>
                  <a:pt x="660400" y="22225"/>
                </a:lnTo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7" name="Text Placeholder 38"/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6073918" y="5487338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20F93FF1-493B-4764-9F2A-8390B03D0AE8}" type="datetime'''''''''''''''''''''''5''''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5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28" name="Text Placeholder 4"/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5643788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0FCE1E2-4F3B-4A25-8252-0DA8EAC79809}" type="datetime'Q''''''''1'''''' ''2''''''0''''''1''''''''6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Q1 2016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29" name="Text Placeholder 8"/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1790843" y="5676251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B27DDD6-CB80-4A47-9587-C6FDB7B196A3}" type="datetime'''''''0'''''''">
              <a:rPr lang="en-US" sz="10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0</a:t>
            </a:fld>
            <a:endParaRPr lang="en-US" sz="10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0" name="Text Placeholder 2"/>
          <p:cNvSpPr>
            <a:spLocks noGrp="1"/>
          </p:cNvSpPr>
          <p:nvPr>
            <p:custDataLst>
              <p:tags r:id="rId32"/>
            </p:custDataLst>
          </p:nvPr>
        </p:nvSpPr>
        <p:spPr bwMode="auto">
          <a:xfrm>
            <a:off x="1629250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D006F5FE-4862-4422-91CC-B4F41C6D947B}" type="datetime'Q''''''''''''3'''''''' ''20''''''''''''''''''''''''''15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Q3 2015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1" name="Text Placeholder 9"/>
          <p:cNvSpPr>
            <a:spLocks noGrp="1"/>
          </p:cNvSpPr>
          <p:nvPr>
            <p:custDataLst>
              <p:tags r:id="rId33"/>
            </p:custDataLst>
          </p:nvPr>
        </p:nvSpPr>
        <p:spPr bwMode="gray">
          <a:xfrm>
            <a:off x="1790843" y="5676251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8F1CCE30-0ED6-43CF-BB3E-D67B60A09685}" type="datetime'''''''''0'''''''''''''''''''''''''''''''''''''">
              <a:rPr lang="en-US" sz="10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0</a:t>
            </a:fld>
            <a:endParaRPr lang="en-US" sz="10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2" name="Text Placeholder 33"/>
          <p:cNvSpPr>
            <a:spLocks noGrp="1"/>
          </p:cNvSpPr>
          <p:nvPr>
            <p:custDataLst>
              <p:tags r:id="rId34"/>
            </p:custDataLst>
          </p:nvPr>
        </p:nvSpPr>
        <p:spPr bwMode="gray">
          <a:xfrm>
            <a:off x="3830781" y="5180951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7837FC4-0BD1-4217-B985-92B9605A9284}" type="datetime'''''''''''''''''''''''''''''''''''''''''''''''''8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8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3" name="Text Placeholder 34"/>
          <p:cNvSpPr>
            <a:spLocks noGrp="1"/>
          </p:cNvSpPr>
          <p:nvPr>
            <p:custDataLst>
              <p:tags r:id="rId35"/>
            </p:custDataLst>
          </p:nvPr>
        </p:nvSpPr>
        <p:spPr bwMode="gray">
          <a:xfrm>
            <a:off x="3940318" y="5487338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17463" tIns="0" rIns="17463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DB0FEA73-E338-4F6B-B035-51D7A7CA508F}" type="datetime'''''''5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5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4" name="Text Placeholder 12"/>
          <p:cNvSpPr>
            <a:spLocks noGrp="1"/>
          </p:cNvSpPr>
          <p:nvPr>
            <p:custDataLst>
              <p:tags r:id="rId36"/>
            </p:custDataLst>
          </p:nvPr>
        </p:nvSpPr>
        <p:spPr bwMode="gray">
          <a:xfrm>
            <a:off x="1790843" y="4352276"/>
            <a:ext cx="1651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5F574BEA-E29C-4987-A5B1-B7D965E9955E}" type="datetime'''''2''1''''''''''''''''''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21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5" name="Text Placeholder 11"/>
          <p:cNvSpPr>
            <a:spLocks noGrp="1"/>
          </p:cNvSpPr>
          <p:nvPr>
            <p:custDataLst>
              <p:tags r:id="rId37"/>
            </p:custDataLst>
          </p:nvPr>
        </p:nvSpPr>
        <p:spPr bwMode="gray">
          <a:xfrm>
            <a:off x="3765693" y="3847451"/>
            <a:ext cx="230188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29EEB8A-DC91-408D-A965-0B9962A8BAF3}" type="datetime'''1''''''''''''''''''''''''''''''1''''''''8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118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6" name="Text Placeholder 35"/>
          <p:cNvSpPr>
            <a:spLocks noGrp="1"/>
          </p:cNvSpPr>
          <p:nvPr>
            <p:custDataLst>
              <p:tags r:id="rId38"/>
            </p:custDataLst>
          </p:nvPr>
        </p:nvSpPr>
        <p:spPr bwMode="gray">
          <a:xfrm>
            <a:off x="3797443" y="4352276"/>
            <a:ext cx="1651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536C8421-3E0E-478D-B635-3A0A3D256275}" type="datetime'''21''''''''''''''''''''''''''''''''''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21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7" name="Text Placeholder 39"/>
          <p:cNvSpPr>
            <a:spLocks noGrp="1"/>
          </p:cNvSpPr>
          <p:nvPr>
            <p:custDataLst>
              <p:tags r:id="rId39"/>
            </p:custDataLst>
          </p:nvPr>
        </p:nvSpPr>
        <p:spPr bwMode="gray">
          <a:xfrm>
            <a:off x="5931043" y="4352276"/>
            <a:ext cx="1651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4BD012E-D87B-4AD3-B156-B6A8C31743F9}" type="datetime'''''''''''''''2''''''''''''''''''''''''''''''''''''''1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21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8" name="Text Placeholder 36"/>
          <p:cNvSpPr>
            <a:spLocks noGrp="1"/>
          </p:cNvSpPr>
          <p:nvPr>
            <p:custDataLst>
              <p:tags r:id="rId40"/>
            </p:custDataLst>
          </p:nvPr>
        </p:nvSpPr>
        <p:spPr bwMode="gray">
          <a:xfrm>
            <a:off x="5899293" y="3447401"/>
            <a:ext cx="230188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E54E274-5B93-4F11-BD6F-9592F5C2F6EA}" type="datetime'''''''''''''''''''''''''''''''''''''''''''17''''''7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177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9" name="Text Placeholder 3"/>
          <p:cNvSpPr>
            <a:spLocks noGrp="1"/>
          </p:cNvSpPr>
          <p:nvPr>
            <p:custDataLst>
              <p:tags r:id="rId41"/>
            </p:custDataLst>
          </p:nvPr>
        </p:nvSpPr>
        <p:spPr bwMode="auto">
          <a:xfrm>
            <a:off x="3510188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94F920F4-7130-4D8F-A3F7-5B169E6A4620}" type="datetime'''''Q''''''''''''''''''''''''''''4'' 20''''1''5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Q4 2015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40" name="Text Placeholder 37"/>
          <p:cNvSpPr>
            <a:spLocks noGrp="1"/>
          </p:cNvSpPr>
          <p:nvPr>
            <p:custDataLst>
              <p:tags r:id="rId42"/>
            </p:custDataLst>
          </p:nvPr>
        </p:nvSpPr>
        <p:spPr bwMode="gray">
          <a:xfrm>
            <a:off x="5964381" y="5180951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785E97F-512C-4ED2-A69D-9F748624921C}" type="datetime'8''''''''''''''''''''''''''''''''''''''''''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8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42" name="Text Placeholder 109"/>
          <p:cNvSpPr>
            <a:spLocks noGrp="1"/>
          </p:cNvSpPr>
          <p:nvPr>
            <p:custDataLst>
              <p:tags r:id="rId43"/>
            </p:custDataLst>
          </p:nvPr>
        </p:nvSpPr>
        <p:spPr bwMode="gray">
          <a:xfrm>
            <a:off x="1806718" y="5342876"/>
            <a:ext cx="141288" cy="212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25400" tIns="0" rIns="2540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00D7F171-A4C2-45B1-AEF0-7EF9EF31716A}" type="datetime'''''''7'''''''">
              <a:rPr lang="en-US" sz="9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7</a:t>
            </a:fld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680810" y="1752504"/>
            <a:ext cx="21651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Project supply over time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account for any suppliers entering or leaving the market</a:t>
            </a:r>
          </a:p>
        </p:txBody>
      </p:sp>
      <p:cxnSp>
        <p:nvCxnSpPr>
          <p:cNvPr id="149" name="Straight Connector 148"/>
          <p:cNvCxnSpPr/>
          <p:nvPr>
            <p:custDataLst>
              <p:tags r:id="rId44"/>
            </p:custDataLst>
          </p:nvPr>
        </p:nvCxnSpPr>
        <p:spPr bwMode="gray">
          <a:xfrm>
            <a:off x="7064040" y="5484775"/>
            <a:ext cx="328613" cy="0"/>
          </a:xfrm>
          <a:prstGeom prst="line">
            <a:avLst/>
          </a:prstGeom>
          <a:ln w="28575">
            <a:solidFill>
              <a:schemeClr val="accent1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>
            <p:custDataLst>
              <p:tags r:id="rId45"/>
            </p:custDataLst>
          </p:nvPr>
        </p:nvCxnSpPr>
        <p:spPr bwMode="gray">
          <a:xfrm>
            <a:off x="7064040" y="5278960"/>
            <a:ext cx="328613" cy="0"/>
          </a:xfrm>
          <a:prstGeom prst="line">
            <a:avLst/>
          </a:prstGeom>
          <a:ln w="28575">
            <a:solidFill>
              <a:srgbClr val="808080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>
            <p:custDataLst>
              <p:tags r:id="rId46"/>
            </p:custDataLst>
          </p:nvPr>
        </p:nvCxnSpPr>
        <p:spPr bwMode="gray">
          <a:xfrm>
            <a:off x="7064040" y="4872560"/>
            <a:ext cx="328613" cy="0"/>
          </a:xfrm>
          <a:prstGeom prst="line">
            <a:avLst/>
          </a:prstGeom>
          <a:ln w="28575">
            <a:solidFill>
              <a:schemeClr val="accent2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>
            <p:custDataLst>
              <p:tags r:id="rId47"/>
            </p:custDataLst>
          </p:nvPr>
        </p:nvCxnSpPr>
        <p:spPr bwMode="gray">
          <a:xfrm>
            <a:off x="7064040" y="5663911"/>
            <a:ext cx="328613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F68B1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/>
          <p:cNvCxnSpPr/>
          <p:nvPr>
            <p:custDataLst>
              <p:tags r:id="rId48"/>
            </p:custDataLst>
          </p:nvPr>
        </p:nvCxnSpPr>
        <p:spPr bwMode="gray">
          <a:xfrm>
            <a:off x="7064040" y="5075760"/>
            <a:ext cx="328613" cy="0"/>
          </a:xfrm>
          <a:prstGeom prst="line">
            <a:avLst/>
          </a:prstGeom>
          <a:ln w="28575">
            <a:solidFill>
              <a:srgbClr val="007770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 Placeholder 108"/>
          <p:cNvSpPr>
            <a:spLocks noGrp="1"/>
          </p:cNvSpPr>
          <p:nvPr>
            <p:custDataLst>
              <p:tags r:id="rId49"/>
            </p:custDataLst>
          </p:nvPr>
        </p:nvSpPr>
        <p:spPr bwMode="auto">
          <a:xfrm>
            <a:off x="7476715" y="5594061"/>
            <a:ext cx="9191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97400A26-531A-4F07-9909-C2EFE78C393A}" type="datetime'''P''''ot''''e''''n''t''i''al'''''''''' d''em''''''a''''nd'">
              <a:rPr lang="en-US" sz="1000">
                <a:latin typeface="Franklin Gothic Book" charset="0"/>
                <a:ea typeface="Franklin Gothic Book" charset="0"/>
                <a:cs typeface="Franklin Gothic Book" charset="0"/>
              </a:rPr>
              <a:pPr/>
              <a:t>Potential demand</a:t>
            </a:fld>
            <a:endParaRPr lang="en-US" sz="10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55" name="Rectangle 154"/>
          <p:cNvSpPr/>
          <p:nvPr>
            <p:custDataLst>
              <p:tags r:id="rId50"/>
            </p:custDataLst>
          </p:nvPr>
        </p:nvSpPr>
        <p:spPr bwMode="auto">
          <a:xfrm>
            <a:off x="7476715" y="5414925"/>
            <a:ext cx="458788" cy="1524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fld id="{74379F82-427D-4E37-9A4C-0CC26855341E}" type="datetime'''2''''''''''''''5''''''''''g t''''''''''u''b''e'''''">
              <a:rPr lang="en-US" sz="1000">
                <a:solidFill>
                  <a:schemeClr val="tx2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25g tube</a:t>
            </a:fld>
            <a:endParaRPr lang="en-US" sz="1000" dirty="0">
              <a:solidFill>
                <a:schemeClr val="tx2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56" name="Rectangle 155"/>
          <p:cNvSpPr/>
          <p:nvPr>
            <p:custDataLst>
              <p:tags r:id="rId51"/>
            </p:custDataLst>
          </p:nvPr>
        </p:nvSpPr>
        <p:spPr bwMode="auto">
          <a:xfrm>
            <a:off x="7476715" y="4802710"/>
            <a:ext cx="393700" cy="1524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fld id="{74E3ED87-6C2D-47A2-9B5D-EDC497142B2D}" type="datetime'''''3''''''''g ''''''''t''''''''''u''''''''b''''e'''">
              <a:rPr lang="en-US" sz="1000">
                <a:solidFill>
                  <a:schemeClr val="tx2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3g tube</a:t>
            </a:fld>
            <a:endParaRPr lang="en-US" sz="1000" dirty="0">
              <a:solidFill>
                <a:schemeClr val="tx2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57" name="Rectangle 156"/>
          <p:cNvSpPr/>
          <p:nvPr>
            <p:custDataLst>
              <p:tags r:id="rId52"/>
            </p:custDataLst>
          </p:nvPr>
        </p:nvSpPr>
        <p:spPr bwMode="auto">
          <a:xfrm>
            <a:off x="7476715" y="5209110"/>
            <a:ext cx="458788" cy="1524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fld id="{F6A8DC5B-D255-4143-BCC1-0E8426205F07}" type="datetime'''''2''''''''''''''1''''''''''g'''''''''' ''''''tube'''''''">
              <a:rPr lang="en-US" sz="1000">
                <a:solidFill>
                  <a:schemeClr val="tx2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21g tube</a:t>
            </a:fld>
            <a:endParaRPr lang="en-US" sz="1000" dirty="0">
              <a:solidFill>
                <a:schemeClr val="tx2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58" name="Rectangle 157"/>
          <p:cNvSpPr/>
          <p:nvPr>
            <p:custDataLst>
              <p:tags r:id="rId53"/>
            </p:custDataLst>
          </p:nvPr>
        </p:nvSpPr>
        <p:spPr bwMode="auto">
          <a:xfrm>
            <a:off x="7476715" y="5005910"/>
            <a:ext cx="458788" cy="1524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fld id="{501B1EBB-A392-4E30-BC6D-1F4818EA8088}" type="datetime'''''''''''''''''''''''''20''''''g ''''t''''''''u''''be'''">
              <a:rPr lang="en-US" sz="1000">
                <a:solidFill>
                  <a:schemeClr val="tx2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pPr/>
              <a:t>20g tube</a:t>
            </a:fld>
            <a:endParaRPr lang="en-US" sz="1000" dirty="0">
              <a:solidFill>
                <a:schemeClr val="tx2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845967" y="3715902"/>
            <a:ext cx="192595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Compare forecasts of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supply and demand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report capacity by version of the product</a:t>
            </a:r>
          </a:p>
        </p:txBody>
      </p:sp>
      <p:cxnSp>
        <p:nvCxnSpPr>
          <p:cNvPr id="161" name="Straight Arrow Connector 160"/>
          <p:cNvCxnSpPr/>
          <p:nvPr/>
        </p:nvCxnSpPr>
        <p:spPr>
          <a:xfrm flipH="1">
            <a:off x="6132797" y="3914127"/>
            <a:ext cx="61692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93" name="Rectangle 92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Chevron 75"/>
          <p:cNvSpPr/>
          <p:nvPr/>
        </p:nvSpPr>
        <p:spPr>
          <a:xfrm>
            <a:off x="1524933" y="22774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8" name="Chevron 77"/>
          <p:cNvSpPr/>
          <p:nvPr/>
        </p:nvSpPr>
        <p:spPr>
          <a:xfrm>
            <a:off x="3924507" y="22774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4" name="Chevron 83"/>
          <p:cNvSpPr/>
          <p:nvPr/>
        </p:nvSpPr>
        <p:spPr>
          <a:xfrm>
            <a:off x="6112273" y="22774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5" name="Chevron 84"/>
          <p:cNvSpPr/>
          <p:nvPr/>
        </p:nvSpPr>
        <p:spPr>
          <a:xfrm>
            <a:off x="8523275" y="22774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2.1</a:t>
            </a: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 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9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ctangle 158"/>
          <p:cNvSpPr/>
          <p:nvPr/>
        </p:nvSpPr>
        <p:spPr>
          <a:xfrm>
            <a:off x="6845967" y="4688123"/>
            <a:ext cx="1833081" cy="119926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405223" y="2844017"/>
            <a:ext cx="4608370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b="1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Estimated capacity of local production of </a:t>
            </a:r>
            <a:r>
              <a:rPr lang="en-US" sz="1200" b="1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product</a:t>
            </a:r>
            <a:endParaRPr lang="en-US" sz="1200" b="1" baseline="300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  <a:sym typeface="Symbol" pitchFamily="18" charset="2"/>
            </a:endParaRPr>
          </a:p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Millions of </a:t>
            </a:r>
            <a:r>
              <a:rPr kumimoji="0" lang="en-US" sz="1200" b="0" u="none" strike="noStrike" cap="none" normalizeH="0" baseline="0" dirty="0" smtClean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_ </a:t>
            </a: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per</a:t>
            </a:r>
            <a:r>
              <a:rPr kumimoji="0" lang="en-US" sz="1200" b="0" u="none" strike="noStrike" cap="none" normalizeH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 year</a:t>
            </a: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, Q4 </a:t>
            </a:r>
            <a:r>
              <a:rPr kumimoji="0" lang="en-US" sz="1200" b="0" u="none" strike="noStrike" cap="none" normalizeH="0" baseline="0" dirty="0" smtClean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20__ </a:t>
            </a:r>
            <a:r>
              <a:rPr kumimoji="0" lang="en-US" sz="1200" b="0" u="none" strike="noStrike" cap="none" normalizeH="0" baseline="0" dirty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to Q1 </a:t>
            </a:r>
            <a:r>
              <a:rPr kumimoji="0" lang="en-US" sz="1200" b="0" u="none" strike="noStrike" cap="none" normalizeH="0" baseline="0" dirty="0" smtClean="0">
                <a:ln>
                  <a:noFill/>
                </a:ln>
                <a:solidFill>
                  <a:srgbClr val="45B4E3"/>
                </a:solidFill>
                <a:effectLst/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20__</a:t>
            </a:r>
            <a:endParaRPr kumimoji="0" lang="en-US" sz="1200" b="0" u="none" strike="noStrike" cap="none" normalizeH="0" baseline="0" dirty="0">
              <a:ln>
                <a:noFill/>
              </a:ln>
              <a:solidFill>
                <a:srgbClr val="45B4E3"/>
              </a:solidFill>
              <a:effectLst/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cxnSp>
        <p:nvCxnSpPr>
          <p:cNvPr id="73" name="Straight Connector 72"/>
          <p:cNvCxnSpPr/>
          <p:nvPr>
            <p:custDataLst>
              <p:tags r:id="rId1"/>
            </p:custDataLst>
          </p:nvPr>
        </p:nvCxnSpPr>
        <p:spPr bwMode="auto">
          <a:xfrm>
            <a:off x="1703531" y="34966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>
            <p:custDataLst>
              <p:tags r:id="rId2"/>
            </p:custDataLst>
          </p:nvPr>
        </p:nvCxnSpPr>
        <p:spPr bwMode="auto">
          <a:xfrm>
            <a:off x="1703531" y="588738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>
            <p:custDataLst>
              <p:tags r:id="rId3"/>
            </p:custDataLst>
          </p:nvPr>
        </p:nvCxnSpPr>
        <p:spPr bwMode="auto">
          <a:xfrm>
            <a:off x="1703531" y="557306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>
            <p:custDataLst>
              <p:tags r:id="rId4"/>
            </p:custDataLst>
          </p:nvPr>
        </p:nvCxnSpPr>
        <p:spPr bwMode="auto">
          <a:xfrm>
            <a:off x="1703531" y="463008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/>
          <p:cNvCxnSpPr/>
          <p:nvPr>
            <p:custDataLst>
              <p:tags r:id="rId5"/>
            </p:custDataLst>
          </p:nvPr>
        </p:nvCxnSpPr>
        <p:spPr bwMode="auto">
          <a:xfrm>
            <a:off x="1703531" y="5258738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>
            <p:custDataLst>
              <p:tags r:id="rId6"/>
            </p:custDataLst>
          </p:nvPr>
        </p:nvCxnSpPr>
        <p:spPr bwMode="auto">
          <a:xfrm>
            <a:off x="1703531" y="49444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Straight Connector 80"/>
          <p:cNvCxnSpPr/>
          <p:nvPr>
            <p:custDataLst>
              <p:tags r:id="rId7"/>
            </p:custDataLst>
          </p:nvPr>
        </p:nvCxnSpPr>
        <p:spPr bwMode="auto">
          <a:xfrm>
            <a:off x="1703531" y="4220513"/>
            <a:ext cx="42863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Object 81"/>
          <p:cNvGraphicFramePr>
            <a:graphicFrameLocks noChangeAspect="1"/>
          </p:cNvGraphicFramePr>
          <p:nvPr>
            <p:custDataLst>
              <p:tags r:id="rId8"/>
            </p:custDataLst>
            <p:extLst/>
          </p:nvPr>
        </p:nvGraphicFramePr>
        <p:xfrm>
          <a:off x="1701800" y="3424238"/>
          <a:ext cx="4365625" cy="251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sp>
        <p:nvSpPr>
          <p:cNvPr id="88" name="Text Placeholder 6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1437499" y="4144313"/>
            <a:ext cx="195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90" name="Text Placeholder 32"/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437499" y="3420413"/>
            <a:ext cx="195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0" name="Text Placeholder 18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1502586" y="5182538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1" name="Text Placeholder 3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1567674" y="5496863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2" name="Text Placeholder 23"/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1567674" y="5811188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66856BA6-0842-49CC-848A-0BD99D9307CB}" type="datetime'''''''''''''''''''''''0''''''''''''''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3" name="Text Placeholder 4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1502586" y="4868213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14" name="Text Placeholder 24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1502586" y="4553888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0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 useBgFill="1">
        <p:nvSpPr>
          <p:cNvPr id="118" name="Freeform 117"/>
          <p:cNvSpPr/>
          <p:nvPr>
            <p:custDataLst>
              <p:tags r:id="rId16"/>
            </p:custDataLst>
          </p:nvPr>
        </p:nvSpPr>
        <p:spPr bwMode="auto">
          <a:xfrm>
            <a:off x="4621356" y="3825226"/>
            <a:ext cx="660401" cy="79376"/>
          </a:xfrm>
          <a:custGeom>
            <a:avLst/>
            <a:gdLst/>
            <a:ahLst/>
            <a:cxnLst/>
            <a:rect l="0" t="0" r="0" b="0"/>
            <a:pathLst>
              <a:path w="660401" h="79376">
                <a:moveTo>
                  <a:pt x="0" y="22225"/>
                </a:moveTo>
                <a:lnTo>
                  <a:pt x="82550" y="0"/>
                </a:lnTo>
                <a:lnTo>
                  <a:pt x="165100" y="22225"/>
                </a:lnTo>
                <a:lnTo>
                  <a:pt x="247650" y="0"/>
                </a:lnTo>
                <a:lnTo>
                  <a:pt x="330200" y="22225"/>
                </a:lnTo>
                <a:lnTo>
                  <a:pt x="412750" y="0"/>
                </a:lnTo>
                <a:lnTo>
                  <a:pt x="495300" y="22225"/>
                </a:lnTo>
                <a:lnTo>
                  <a:pt x="577850" y="0"/>
                </a:lnTo>
                <a:lnTo>
                  <a:pt x="660400" y="22225"/>
                </a:lnTo>
                <a:lnTo>
                  <a:pt x="660400" y="79375"/>
                </a:lnTo>
                <a:lnTo>
                  <a:pt x="577850" y="57150"/>
                </a:lnTo>
                <a:lnTo>
                  <a:pt x="495300" y="79375"/>
                </a:lnTo>
                <a:lnTo>
                  <a:pt x="412750" y="57150"/>
                </a:lnTo>
                <a:lnTo>
                  <a:pt x="330200" y="79375"/>
                </a:lnTo>
                <a:lnTo>
                  <a:pt x="247650" y="57150"/>
                </a:lnTo>
                <a:lnTo>
                  <a:pt x="165100" y="79375"/>
                </a:lnTo>
                <a:lnTo>
                  <a:pt x="82550" y="57150"/>
                </a:lnTo>
                <a:lnTo>
                  <a:pt x="0" y="79375"/>
                </a:lnTo>
                <a:close/>
              </a:path>
            </a:pathLst>
          </a:cu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128" name="Text Placeholder 4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5643788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Q5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29" name="Text Placeholder 8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1790843" y="5676251"/>
            <a:ext cx="10001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endParaRPr lang="en-US" sz="10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0" name="Text Placeholder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1629250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t>Q3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4" name="Text Placeholder 1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1790843" y="4352276"/>
            <a:ext cx="1651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39" name="Text Placeholder 3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3510188" y="5968766"/>
            <a:ext cx="692308" cy="1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t>Q4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680810" y="1752504"/>
            <a:ext cx="21651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Project supply over time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account for any suppliers entering or leaving the market</a:t>
            </a:r>
          </a:p>
        </p:txBody>
      </p:sp>
      <p:cxnSp>
        <p:nvCxnSpPr>
          <p:cNvPr id="149" name="Straight Connector 148"/>
          <p:cNvCxnSpPr/>
          <p:nvPr>
            <p:custDataLst>
              <p:tags r:id="rId22"/>
            </p:custDataLst>
          </p:nvPr>
        </p:nvCxnSpPr>
        <p:spPr bwMode="gray">
          <a:xfrm>
            <a:off x="7064040" y="5484775"/>
            <a:ext cx="328613" cy="0"/>
          </a:xfrm>
          <a:prstGeom prst="line">
            <a:avLst/>
          </a:prstGeom>
          <a:ln w="28575">
            <a:solidFill>
              <a:schemeClr val="accent1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>
            <p:custDataLst>
              <p:tags r:id="rId23"/>
            </p:custDataLst>
          </p:nvPr>
        </p:nvCxnSpPr>
        <p:spPr bwMode="gray">
          <a:xfrm>
            <a:off x="7064040" y="5278960"/>
            <a:ext cx="328613" cy="0"/>
          </a:xfrm>
          <a:prstGeom prst="line">
            <a:avLst/>
          </a:prstGeom>
          <a:ln w="28575">
            <a:solidFill>
              <a:srgbClr val="808080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>
            <p:custDataLst>
              <p:tags r:id="rId24"/>
            </p:custDataLst>
          </p:nvPr>
        </p:nvCxnSpPr>
        <p:spPr bwMode="gray">
          <a:xfrm>
            <a:off x="7064040" y="4872560"/>
            <a:ext cx="328613" cy="0"/>
          </a:xfrm>
          <a:prstGeom prst="line">
            <a:avLst/>
          </a:prstGeom>
          <a:ln w="28575">
            <a:solidFill>
              <a:schemeClr val="accent2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>
            <p:custDataLst>
              <p:tags r:id="rId25"/>
            </p:custDataLst>
          </p:nvPr>
        </p:nvCxnSpPr>
        <p:spPr bwMode="gray">
          <a:xfrm>
            <a:off x="7064040" y="5663911"/>
            <a:ext cx="328613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F68B1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/>
          <p:cNvCxnSpPr/>
          <p:nvPr>
            <p:custDataLst>
              <p:tags r:id="rId26"/>
            </p:custDataLst>
          </p:nvPr>
        </p:nvCxnSpPr>
        <p:spPr bwMode="gray">
          <a:xfrm>
            <a:off x="7064040" y="5075760"/>
            <a:ext cx="328613" cy="0"/>
          </a:xfrm>
          <a:prstGeom prst="line">
            <a:avLst/>
          </a:prstGeom>
          <a:ln w="28575">
            <a:solidFill>
              <a:srgbClr val="007770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/>
          <p:cNvSpPr/>
          <p:nvPr>
            <p:custDataLst>
              <p:tags r:id="rId27"/>
            </p:custDataLst>
          </p:nvPr>
        </p:nvSpPr>
        <p:spPr bwMode="auto">
          <a:xfrm>
            <a:off x="7476715" y="4802710"/>
            <a:ext cx="393700" cy="1524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r>
              <a:rPr lang="en-US" sz="1000" dirty="0" smtClean="0">
                <a:solidFill>
                  <a:schemeClr val="tx2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KEY</a:t>
            </a:r>
            <a:endParaRPr lang="en-US" sz="1000" dirty="0">
              <a:solidFill>
                <a:schemeClr val="tx2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845967" y="3715902"/>
            <a:ext cx="192595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Compare forecasts of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supply and demand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report capacity by version of the product</a:t>
            </a:r>
          </a:p>
        </p:txBody>
      </p:sp>
      <p:cxnSp>
        <p:nvCxnSpPr>
          <p:cNvPr id="161" name="Straight Arrow Connector 160"/>
          <p:cNvCxnSpPr/>
          <p:nvPr/>
        </p:nvCxnSpPr>
        <p:spPr>
          <a:xfrm flipH="1">
            <a:off x="6132797" y="3914127"/>
            <a:ext cx="616920" cy="0"/>
          </a:xfrm>
          <a:prstGeom prst="straightConnector1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87" name="Rectangle 86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8" name="Chevron 47"/>
          <p:cNvSpPr/>
          <p:nvPr/>
        </p:nvSpPr>
        <p:spPr>
          <a:xfrm>
            <a:off x="1524933" y="22774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9" name="Chevron 48"/>
          <p:cNvSpPr/>
          <p:nvPr/>
        </p:nvSpPr>
        <p:spPr>
          <a:xfrm>
            <a:off x="3924507" y="22774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0" name="Chevron 49"/>
          <p:cNvSpPr/>
          <p:nvPr/>
        </p:nvSpPr>
        <p:spPr>
          <a:xfrm>
            <a:off x="6112273" y="22774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1" name="Chevron 50"/>
          <p:cNvSpPr/>
          <p:nvPr/>
        </p:nvSpPr>
        <p:spPr>
          <a:xfrm>
            <a:off x="8523275" y="22774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2.1</a:t>
            </a: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 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4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105"/>
          <p:cNvSpPr/>
          <p:nvPr/>
        </p:nvSpPr>
        <p:spPr>
          <a:xfrm>
            <a:off x="9843679" y="1897245"/>
            <a:ext cx="1731006" cy="86052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9" name="TextBox 8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Chevron 11"/>
          <p:cNvSpPr/>
          <p:nvPr/>
        </p:nvSpPr>
        <p:spPr>
          <a:xfrm>
            <a:off x="481378" y="14209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2880952" y="14209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4" name="Chevron 13"/>
          <p:cNvSpPr/>
          <p:nvPr/>
        </p:nvSpPr>
        <p:spPr>
          <a:xfrm>
            <a:off x="5068718" y="14209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7479720" y="14209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1378" y="1845855"/>
            <a:ext cx="2364206" cy="7266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Public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pharmacy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1378" y="3406979"/>
            <a:ext cx="2364206" cy="711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Public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direct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81378" y="4225891"/>
            <a:ext cx="2364206" cy="7266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 pharmacy or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PPMV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1378" y="5784202"/>
            <a:ext cx="2364206" cy="72664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 direct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92984" y="1845856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government via state warehouses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Third party contractor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92781" y="1845856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 government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Donors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504387" y="1845855"/>
            <a:ext cx="2199193" cy="4664989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government via state warehouses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Third party contractor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892984" y="2620403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government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hospital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Third party contractor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092781" y="2620403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 government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 hospitals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Donors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892984" y="3392135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government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Third party contractor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92781" y="3392135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Donors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 government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81378" y="2620401"/>
            <a:ext cx="2364206" cy="7266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Public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facility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92984" y="4225891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Open drug markets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92781" y="4225891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892984" y="5000438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hospital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Open drug markets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92781" y="5000438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</a:t>
            </a:r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hospitals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892984" y="5784202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92781" y="5784202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Independent distributor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1378" y="5010663"/>
            <a:ext cx="2364206" cy="7164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 facility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275857" y="3946173"/>
            <a:ext cx="132871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Separate procurement roles from distribution roles,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even if there’s overlap in actors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242063" y="5459871"/>
            <a:ext cx="14014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Split past or future sales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across relevant channels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242063" y="4684400"/>
            <a:ext cx="14014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Highlight when product transfers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require payment</a:t>
            </a:r>
          </a:p>
        </p:txBody>
      </p:sp>
      <p:sp>
        <p:nvSpPr>
          <p:cNvPr id="51" name="Rectangle 50"/>
          <p:cNvSpPr/>
          <p:nvPr/>
        </p:nvSpPr>
        <p:spPr>
          <a:xfrm>
            <a:off x="7835015" y="3815027"/>
            <a:ext cx="1537936" cy="726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Local </a:t>
            </a:r>
            <a:r>
              <a: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</a:p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As of Q4 2015, Drugfield has sold 1.04 million tubes of product in Nigeria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552513" y="1901275"/>
            <a:ext cx="2061452" cy="14457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78</a:t>
            </a:r>
            <a:r>
              <a:rPr lang="en-US" sz="28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%</a:t>
            </a:r>
            <a:endParaRPr lang="en-US" sz="28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public sector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552513" y="5009652"/>
            <a:ext cx="2061452" cy="143471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22%</a:t>
            </a:r>
            <a:endParaRPr lang="en-US" sz="28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sector</a:t>
            </a:r>
            <a:endParaRPr lang="en-US" sz="12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9784864" y="5589978"/>
            <a:ext cx="365760" cy="0"/>
          </a:xfrm>
          <a:prstGeom prst="straightConnector1">
            <a:avLst/>
          </a:prstGeom>
          <a:ln w="12700"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2756429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2756429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2756429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85849" y="2070061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385849" y="28734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85849" y="36220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385849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385849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385849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4959645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959645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4959645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350656" y="2070061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7350656" y="28734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7350656" y="36220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7350656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7350656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7350656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7573991" y="4656221"/>
            <a:ext cx="2634916" cy="108284"/>
          </a:xfrm>
          <a:custGeom>
            <a:avLst/>
            <a:gdLst>
              <a:gd name="connsiteX0" fmla="*/ 2634916 w 2634916"/>
              <a:gd name="connsiteY0" fmla="*/ 108284 h 108284"/>
              <a:gd name="connsiteX1" fmla="*/ 132347 w 2634916"/>
              <a:gd name="connsiteY1" fmla="*/ 108284 h 108284"/>
              <a:gd name="connsiteX2" fmla="*/ 0 w 2634916"/>
              <a:gd name="connsiteY2" fmla="*/ 0 h 10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4916" h="108284">
                <a:moveTo>
                  <a:pt x="2634916" y="108284"/>
                </a:moveTo>
                <a:lnTo>
                  <a:pt x="132347" y="108284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0CFD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Freeform 82"/>
          <p:cNvSpPr/>
          <p:nvPr/>
        </p:nvSpPr>
        <p:spPr>
          <a:xfrm>
            <a:off x="9419104" y="3396561"/>
            <a:ext cx="729645" cy="778398"/>
          </a:xfrm>
          <a:custGeom>
            <a:avLst/>
            <a:gdLst>
              <a:gd name="connsiteX0" fmla="*/ 505326 w 505326"/>
              <a:gd name="connsiteY0" fmla="*/ 721895 h 721895"/>
              <a:gd name="connsiteX1" fmla="*/ 240631 w 505326"/>
              <a:gd name="connsiteY1" fmla="*/ 721895 h 721895"/>
              <a:gd name="connsiteX2" fmla="*/ 0 w 505326"/>
              <a:gd name="connsiteY2" fmla="*/ 0 h 7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5326" h="721895">
                <a:moveTo>
                  <a:pt x="505326" y="721895"/>
                </a:moveTo>
                <a:lnTo>
                  <a:pt x="240631" y="721895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0CFD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9953469" y="1965154"/>
            <a:ext cx="336555" cy="1995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9953469" y="2236700"/>
            <a:ext cx="336555" cy="1995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10018725" y="2485786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393587" y="1972630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393587" y="2260637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393587" y="2503765"/>
            <a:ext cx="12831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Requires payment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9944212" y="57029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3" name="Rectangle 92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91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9" name="TextBox 8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1" name="TextBox 90"/>
          <p:cNvSpPr txBox="1"/>
          <p:nvPr/>
        </p:nvSpPr>
        <p:spPr>
          <a:xfrm>
            <a:off x="6972176" y="65317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6" name="Rectangle 95"/>
          <p:cNvSpPr/>
          <p:nvPr/>
        </p:nvSpPr>
        <p:spPr>
          <a:xfrm>
            <a:off x="481377" y="5943756"/>
            <a:ext cx="9169795" cy="619250"/>
          </a:xfrm>
          <a:prstGeom prst="rect">
            <a:avLst/>
          </a:prstGeom>
          <a:solidFill>
            <a:srgbClr val="DE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Each state should evaluate which existing channels are best suited for the product, noting that:</a:t>
            </a:r>
          </a:p>
          <a:p>
            <a:pPr marL="80010" indent="-80010">
              <a:buFont typeface="Arial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Channels used in each state are often product-specific (e.g., MNCH, family planning)</a:t>
            </a:r>
          </a:p>
          <a:p>
            <a:pPr marL="80010" indent="-80010">
              <a:buFont typeface="Arial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Many states are working to integrate and harmonize current channels </a:t>
            </a:r>
          </a:p>
        </p:txBody>
      </p:sp>
      <p:sp>
        <p:nvSpPr>
          <p:cNvPr id="99" name="Rectangle 98"/>
          <p:cNvSpPr/>
          <p:nvPr/>
        </p:nvSpPr>
        <p:spPr>
          <a:xfrm>
            <a:off x="2892984" y="2271765"/>
            <a:ext cx="3159410" cy="1228909"/>
          </a:xfrm>
          <a:prstGeom prst="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Direct to hospital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Suppliers have dedicated sales representatives tasked with clinical advocacy at private and public (secondary and tertiary) hospitals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6109337" y="2271765"/>
            <a:ext cx="1725678" cy="1228909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Independent distributors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Suppliers sell to independent distributors who later resell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81378" y="3541630"/>
            <a:ext cx="5576522" cy="825841"/>
          </a:xfrm>
          <a:prstGeom prst="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Third party contractor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Suppliers contract independent firm specializing in the distribution of consumer and other goods through a propriety distribution system; most common in public sector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481379" y="1986369"/>
            <a:ext cx="4559966" cy="240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Public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092781" y="1986369"/>
            <a:ext cx="4558392" cy="2403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81378" y="2271765"/>
            <a:ext cx="2360170" cy="1228910"/>
          </a:xfrm>
          <a:prstGeom prst="rect">
            <a:avLst/>
          </a:prstGeom>
          <a:solidFill>
            <a:schemeClr val="accent4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Direct to government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Suppliers compete in government tenders and supply directly from their central or regional warehouse to the state central medical store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7925495" y="2271765"/>
            <a:ext cx="1725678" cy="1228909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Informal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Pooled procurement of PPMVs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Community-based distribution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109337" y="3555136"/>
            <a:ext cx="3541836" cy="814338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Vertically-integrated</a:t>
            </a:r>
          </a:p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Suppliers operate central or regional warehouse connected to distribution network of wholesalers/distributors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09337" y="4427715"/>
            <a:ext cx="3541836" cy="814338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Unregulated open drug markets</a:t>
            </a:r>
          </a:p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Up to 80% of drugs on market pass through</a:t>
            </a:r>
          </a:p>
        </p:txBody>
      </p:sp>
      <p:cxnSp>
        <p:nvCxnSpPr>
          <p:cNvPr id="108" name="Straight Connector 107"/>
          <p:cNvCxnSpPr/>
          <p:nvPr/>
        </p:nvCxnSpPr>
        <p:spPr>
          <a:xfrm>
            <a:off x="481377" y="5338307"/>
            <a:ext cx="9169795" cy="0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751396" y="5410498"/>
            <a:ext cx="19903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Provide details on where product is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warehoused, sent to, and sourced from</a:t>
            </a:r>
          </a:p>
        </p:txBody>
      </p:sp>
      <p:sp>
        <p:nvSpPr>
          <p:cNvPr id="110" name="Freeform 109"/>
          <p:cNvSpPr/>
          <p:nvPr/>
        </p:nvSpPr>
        <p:spPr>
          <a:xfrm>
            <a:off x="300789" y="2767270"/>
            <a:ext cx="372979" cy="2791326"/>
          </a:xfrm>
          <a:custGeom>
            <a:avLst/>
            <a:gdLst>
              <a:gd name="connsiteX0" fmla="*/ 372979 w 372979"/>
              <a:gd name="connsiteY0" fmla="*/ 2839453 h 2839453"/>
              <a:gd name="connsiteX1" fmla="*/ 0 w 372979"/>
              <a:gd name="connsiteY1" fmla="*/ 2839453 h 2839453"/>
              <a:gd name="connsiteX2" fmla="*/ 0 w 372979"/>
              <a:gd name="connsiteY2" fmla="*/ 0 h 2839453"/>
              <a:gd name="connsiteX3" fmla="*/ 156411 w 372979"/>
              <a:gd name="connsiteY3" fmla="*/ 0 h 283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979" h="2839453">
                <a:moveTo>
                  <a:pt x="372979" y="2839453"/>
                </a:moveTo>
                <a:lnTo>
                  <a:pt x="0" y="2839453"/>
                </a:lnTo>
                <a:lnTo>
                  <a:pt x="0" y="0"/>
                </a:lnTo>
                <a:lnTo>
                  <a:pt x="156411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3346272" y="5410498"/>
            <a:ext cx="22363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Differences in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regulated the point of distribution is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can be highlighted if relevant</a:t>
            </a:r>
          </a:p>
        </p:txBody>
      </p:sp>
      <p:sp>
        <p:nvSpPr>
          <p:cNvPr id="112" name="Freeform 111"/>
          <p:cNvSpPr/>
          <p:nvPr/>
        </p:nvSpPr>
        <p:spPr>
          <a:xfrm>
            <a:off x="2791326" y="4403564"/>
            <a:ext cx="505327" cy="1155031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9843679" y="1897245"/>
            <a:ext cx="1731006" cy="86052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9953469" y="1965154"/>
            <a:ext cx="336555" cy="1995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9953469" y="2236700"/>
            <a:ext cx="336555" cy="1995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018725" y="2485786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393587" y="1972630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0393587" y="2260637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393587" y="2503765"/>
            <a:ext cx="12831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Requires payment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9" name="Chevron 38"/>
          <p:cNvSpPr/>
          <p:nvPr/>
        </p:nvSpPr>
        <p:spPr>
          <a:xfrm>
            <a:off x="481378" y="14209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Chevron 39"/>
          <p:cNvSpPr/>
          <p:nvPr/>
        </p:nvSpPr>
        <p:spPr>
          <a:xfrm>
            <a:off x="2880952" y="14209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6" name="Chevron 45"/>
          <p:cNvSpPr/>
          <p:nvPr/>
        </p:nvSpPr>
        <p:spPr>
          <a:xfrm>
            <a:off x="5068718" y="14209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Chevron 46"/>
          <p:cNvSpPr/>
          <p:nvPr/>
        </p:nvSpPr>
        <p:spPr>
          <a:xfrm>
            <a:off x="7479720" y="14209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(2/3)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1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736960" y="2248985"/>
            <a:ext cx="3381598" cy="62610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FMoH and donors play</a:t>
            </a: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catalytic role to subsidize cost of the product for state-led procurement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20252" y="2628900"/>
          <a:ext cx="3714885" cy="3552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3" name="Chart" r:id="rId5" imgW="3718678" imgH="3550955" progId="MSGraph.Chart.8">
                  <p:embed followColorScheme="full"/>
                </p:oleObj>
              </mc:Choice>
              <mc:Fallback>
                <p:oleObj name="Chart" r:id="rId5" imgW="3718678" imgH="355095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252" y="2628900"/>
                        <a:ext cx="3714885" cy="35527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58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 flipH="1" flipV="1">
            <a:off x="1449805" y="3094205"/>
            <a:ext cx="188494" cy="245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eaVert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>
                <a:latin typeface="Franklin Gothic Demi" charset="0"/>
                <a:ea typeface="Franklin Gothic Demi" charset="0"/>
                <a:cs typeface="Franklin Gothic Demi" charset="0"/>
                <a:sym typeface="Calibri" panose="020F0502020204030204" pitchFamily="34" charset="0"/>
              </a:rPr>
              <a:t>% private sector procurement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772186" y="2248984"/>
            <a:ext cx="3733398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Goal split between public vs. private procurement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% private sector procurement, 2015 to 2025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26" name="TextBox 25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TextBox 28"/>
          <p:cNvSpPr txBox="1"/>
          <p:nvPr/>
        </p:nvSpPr>
        <p:spPr>
          <a:xfrm>
            <a:off x="3843969" y="4320381"/>
            <a:ext cx="116718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Identify who the likely purchaser will be in your ‘exit strategy’ and how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 will shift over scale-up</a:t>
            </a:r>
          </a:p>
        </p:txBody>
      </p:sp>
      <p:sp>
        <p:nvSpPr>
          <p:cNvPr id="30" name="Freeform 29"/>
          <p:cNvSpPr/>
          <p:nvPr/>
        </p:nvSpPr>
        <p:spPr>
          <a:xfrm>
            <a:off x="3362826" y="4150895"/>
            <a:ext cx="385011" cy="541421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6736960" y="3106238"/>
            <a:ext cx="1444514" cy="1479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States start procuring the product, </a:t>
            </a: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incentivized by commodity subsidy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674045" y="3106237"/>
            <a:ext cx="1444513" cy="14793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91440" bIns="0" rtlCol="0" anchor="t" anchorCtr="0"/>
          <a:lstStyle/>
          <a:p>
            <a:pPr defTabSz="857250">
              <a:spcBef>
                <a:spcPts val="0"/>
              </a:spcBef>
            </a:pPr>
            <a:r>
              <a:rPr lang="en-US" sz="1200" b="1" dirty="0"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Private sector procurement 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increases over time, motivated by public sector demand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721991" y="4818648"/>
            <a:ext cx="3396567" cy="7399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91440" bIns="0" rtlCol="0" anchor="t" anchorCtr="0"/>
          <a:lstStyle/>
          <a:p>
            <a:pPr defTabSz="857250">
              <a:spcBef>
                <a:spcPts val="0"/>
              </a:spcBef>
            </a:pP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In the long term, </a:t>
            </a:r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state-level public and private procurement balance out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 to match distribution of </a:t>
            </a:r>
            <a:r>
              <a:rPr lang="en-US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private</a:t>
            </a:r>
            <a:r>
              <a:rPr lang="bg-BG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/</a:t>
            </a:r>
            <a:r>
              <a:rPr lang="en-US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public 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points of access for the product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24801" y="5657572"/>
            <a:ext cx="11430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the product requires subsidization, identify for how long and what the long-term goal for procurement is</a:t>
            </a:r>
          </a:p>
        </p:txBody>
      </p:sp>
      <p:sp>
        <p:nvSpPr>
          <p:cNvPr id="39" name="Freeform 38"/>
          <p:cNvSpPr/>
          <p:nvPr/>
        </p:nvSpPr>
        <p:spPr>
          <a:xfrm>
            <a:off x="8388596" y="5582654"/>
            <a:ext cx="385011" cy="270710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7459217" y="2875089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9396301" y="2875089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7459217" y="4590048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9396301" y="4590048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8253187" y="3845887"/>
            <a:ext cx="349144" cy="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Chevron 31"/>
          <p:cNvSpPr/>
          <p:nvPr/>
        </p:nvSpPr>
        <p:spPr>
          <a:xfrm>
            <a:off x="1254845" y="157591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Chevron 32"/>
          <p:cNvSpPr/>
          <p:nvPr/>
        </p:nvSpPr>
        <p:spPr>
          <a:xfrm>
            <a:off x="3654419" y="157591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Chevron 33"/>
          <p:cNvSpPr/>
          <p:nvPr/>
        </p:nvSpPr>
        <p:spPr>
          <a:xfrm>
            <a:off x="5842185" y="157591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Chevron 44"/>
          <p:cNvSpPr/>
          <p:nvPr/>
        </p:nvSpPr>
        <p:spPr>
          <a:xfrm>
            <a:off x="8253187" y="157591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4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105"/>
          <p:cNvSpPr/>
          <p:nvPr/>
        </p:nvSpPr>
        <p:spPr>
          <a:xfrm>
            <a:off x="9843679" y="1897245"/>
            <a:ext cx="1731006" cy="86052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1378" y="1845855"/>
            <a:ext cx="2364206" cy="7266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1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1378" y="3406979"/>
            <a:ext cx="2364206" cy="711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81378" y="4225891"/>
            <a:ext cx="2364206" cy="7266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4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1378" y="5784202"/>
            <a:ext cx="2364206" cy="72664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6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92984" y="1845856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92781" y="1845856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504387" y="1845855"/>
            <a:ext cx="2199193" cy="4664989"/>
          </a:xfrm>
          <a:prstGeom prst="rect">
            <a:avLst/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Direct to government via state warehouses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Third party contractor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892984" y="2620403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92781" y="2620403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892984" y="3392135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92781" y="3392135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81378" y="2620401"/>
            <a:ext cx="2364206" cy="7266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92984" y="4225891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92781" y="4225891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892984" y="5000438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92781" y="5000438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892984" y="5784202"/>
            <a:ext cx="2148361" cy="726644"/>
          </a:xfrm>
          <a:prstGeom prst="rect">
            <a:avLst/>
          </a:prstGeom>
          <a:solidFill>
            <a:srgbClr val="45B4E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92781" y="5784202"/>
            <a:ext cx="2360896" cy="726644"/>
          </a:xfrm>
          <a:prstGeom prst="rect">
            <a:avLst/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here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1378" y="5010663"/>
            <a:ext cx="2364206" cy="7164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 of access </a:t>
            </a: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5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275857" y="3946173"/>
            <a:ext cx="132871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Separate procurement roles from distribution roles,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even if there’s overlap in actors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242063" y="5459871"/>
            <a:ext cx="14014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Split past or future sales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across relevant channels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242063" y="4684400"/>
            <a:ext cx="14014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Highlight when product transfers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 require payment</a:t>
            </a:r>
          </a:p>
        </p:txBody>
      </p:sp>
      <p:sp>
        <p:nvSpPr>
          <p:cNvPr id="51" name="Rectangle 50"/>
          <p:cNvSpPr/>
          <p:nvPr/>
        </p:nvSpPr>
        <p:spPr>
          <a:xfrm>
            <a:off x="7835015" y="3815027"/>
            <a:ext cx="1537936" cy="726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Local </a:t>
            </a:r>
            <a:r>
              <a: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</a:p>
          <a:p>
            <a:pPr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Please specify</a:t>
            </a: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552513" y="1901275"/>
            <a:ext cx="2061452" cy="14457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%</a:t>
            </a:r>
            <a:endParaRPr lang="en-US" sz="28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public sector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552513" y="5009652"/>
            <a:ext cx="2061452" cy="143471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%</a:t>
            </a:r>
            <a:endParaRPr lang="en-US" sz="28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>
              <a:spcAft>
                <a:spcPts val="20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 sector</a:t>
            </a:r>
            <a:endParaRPr lang="en-US" sz="12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9784864" y="5589978"/>
            <a:ext cx="365760" cy="0"/>
          </a:xfrm>
          <a:prstGeom prst="straightConnector1">
            <a:avLst/>
          </a:prstGeom>
          <a:ln w="12700"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2756429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2756429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2756429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85849" y="2070061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385849" y="28734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85849" y="36220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385849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385849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385849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4959645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959645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4959645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7350656" y="2070061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7350656" y="28734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7350656" y="3622034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7350656" y="443865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7350656" y="5253830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7350656" y="6044502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7573991" y="4656221"/>
            <a:ext cx="2634916" cy="108284"/>
          </a:xfrm>
          <a:custGeom>
            <a:avLst/>
            <a:gdLst>
              <a:gd name="connsiteX0" fmla="*/ 2634916 w 2634916"/>
              <a:gd name="connsiteY0" fmla="*/ 108284 h 108284"/>
              <a:gd name="connsiteX1" fmla="*/ 132347 w 2634916"/>
              <a:gd name="connsiteY1" fmla="*/ 108284 h 108284"/>
              <a:gd name="connsiteX2" fmla="*/ 0 w 2634916"/>
              <a:gd name="connsiteY2" fmla="*/ 0 h 10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4916" h="108284">
                <a:moveTo>
                  <a:pt x="2634916" y="108284"/>
                </a:moveTo>
                <a:lnTo>
                  <a:pt x="132347" y="108284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0CFD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Freeform 82"/>
          <p:cNvSpPr/>
          <p:nvPr/>
        </p:nvSpPr>
        <p:spPr>
          <a:xfrm>
            <a:off x="9419104" y="3396561"/>
            <a:ext cx="729645" cy="778398"/>
          </a:xfrm>
          <a:custGeom>
            <a:avLst/>
            <a:gdLst>
              <a:gd name="connsiteX0" fmla="*/ 505326 w 505326"/>
              <a:gd name="connsiteY0" fmla="*/ 721895 h 721895"/>
              <a:gd name="connsiteX1" fmla="*/ 240631 w 505326"/>
              <a:gd name="connsiteY1" fmla="*/ 721895 h 721895"/>
              <a:gd name="connsiteX2" fmla="*/ 0 w 505326"/>
              <a:gd name="connsiteY2" fmla="*/ 0 h 7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5326" h="721895">
                <a:moveTo>
                  <a:pt x="505326" y="721895"/>
                </a:moveTo>
                <a:lnTo>
                  <a:pt x="240631" y="721895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0CFD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9953469" y="1965154"/>
            <a:ext cx="336555" cy="1995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9953469" y="2236700"/>
            <a:ext cx="336555" cy="1995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10018725" y="2485786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393587" y="1972630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393587" y="2260637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393587" y="2503765"/>
            <a:ext cx="12831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Requires payment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9944212" y="57029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3" name="Rectangle 92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0" name="Chevron 79"/>
          <p:cNvSpPr/>
          <p:nvPr/>
        </p:nvSpPr>
        <p:spPr>
          <a:xfrm>
            <a:off x="481378" y="14209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1" name="Chevron 80"/>
          <p:cNvSpPr/>
          <p:nvPr/>
        </p:nvSpPr>
        <p:spPr>
          <a:xfrm>
            <a:off x="2880952" y="14209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0" name="Chevron 89"/>
          <p:cNvSpPr/>
          <p:nvPr/>
        </p:nvSpPr>
        <p:spPr>
          <a:xfrm>
            <a:off x="5068718" y="14209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7" name="Chevron 96"/>
          <p:cNvSpPr/>
          <p:nvPr/>
        </p:nvSpPr>
        <p:spPr>
          <a:xfrm>
            <a:off x="7479720" y="14209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7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6972176" y="65317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6" name="Rectangle 95"/>
          <p:cNvSpPr/>
          <p:nvPr/>
        </p:nvSpPr>
        <p:spPr>
          <a:xfrm>
            <a:off x="481377" y="5943756"/>
            <a:ext cx="9169795" cy="619250"/>
          </a:xfrm>
          <a:prstGeom prst="rect">
            <a:avLst/>
          </a:prstGeom>
          <a:solidFill>
            <a:srgbClr val="DE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Each state should evaluate which existing channels are best suited for the product, noting that:</a:t>
            </a:r>
          </a:p>
          <a:p>
            <a:pPr marL="80010" indent="-80010">
              <a:buFont typeface="Arial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Channels used in each state are often product-specific (e.g.,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xx)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0010" indent="-80010">
              <a:buFont typeface="Arial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Many states are working to integrate and harmonize current channels </a:t>
            </a:r>
          </a:p>
        </p:txBody>
      </p:sp>
      <p:sp>
        <p:nvSpPr>
          <p:cNvPr id="99" name="Rectangle 98"/>
          <p:cNvSpPr/>
          <p:nvPr/>
        </p:nvSpPr>
        <p:spPr>
          <a:xfrm>
            <a:off x="2892984" y="2271765"/>
            <a:ext cx="3159410" cy="1228909"/>
          </a:xfrm>
          <a:prstGeom prst="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6109337" y="2271765"/>
            <a:ext cx="1725678" cy="1228909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81378" y="3541630"/>
            <a:ext cx="5576522" cy="825841"/>
          </a:xfrm>
          <a:prstGeom prst="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481379" y="1986369"/>
            <a:ext cx="4559966" cy="240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Public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5092781" y="1986369"/>
            <a:ext cx="4558392" cy="2403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Private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81378" y="2271765"/>
            <a:ext cx="2360170" cy="1228910"/>
          </a:xfrm>
          <a:prstGeom prst="rect">
            <a:avLst/>
          </a:prstGeom>
          <a:solidFill>
            <a:schemeClr val="accent4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 smtClean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 smtClean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  <a:endParaRPr lang="en-US" sz="1050" dirty="0">
              <a:solidFill>
                <a:srgbClr val="585C6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7925495" y="2271765"/>
            <a:ext cx="1725678" cy="1228909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109337" y="3555136"/>
            <a:ext cx="3541836" cy="814338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09337" y="4427715"/>
            <a:ext cx="3541836" cy="814338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050" dirty="0">
                <a:solidFill>
                  <a:srgbClr val="585C6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List here</a:t>
            </a:r>
          </a:p>
          <a:p>
            <a:pPr marL="171450" indent="-17145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1050" dirty="0">
                <a:solidFill>
                  <a:srgbClr val="585C6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xx</a:t>
            </a:r>
          </a:p>
        </p:txBody>
      </p:sp>
      <p:cxnSp>
        <p:nvCxnSpPr>
          <p:cNvPr id="108" name="Straight Connector 107"/>
          <p:cNvCxnSpPr/>
          <p:nvPr/>
        </p:nvCxnSpPr>
        <p:spPr>
          <a:xfrm>
            <a:off x="481377" y="5338307"/>
            <a:ext cx="9169795" cy="0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751396" y="5410498"/>
            <a:ext cx="19903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Provide details on where product is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warehoused, sent to, and sourced from</a:t>
            </a:r>
          </a:p>
        </p:txBody>
      </p:sp>
      <p:sp>
        <p:nvSpPr>
          <p:cNvPr id="110" name="Freeform 109"/>
          <p:cNvSpPr/>
          <p:nvPr/>
        </p:nvSpPr>
        <p:spPr>
          <a:xfrm>
            <a:off x="300789" y="2767270"/>
            <a:ext cx="372979" cy="2791326"/>
          </a:xfrm>
          <a:custGeom>
            <a:avLst/>
            <a:gdLst>
              <a:gd name="connsiteX0" fmla="*/ 372979 w 372979"/>
              <a:gd name="connsiteY0" fmla="*/ 2839453 h 2839453"/>
              <a:gd name="connsiteX1" fmla="*/ 0 w 372979"/>
              <a:gd name="connsiteY1" fmla="*/ 2839453 h 2839453"/>
              <a:gd name="connsiteX2" fmla="*/ 0 w 372979"/>
              <a:gd name="connsiteY2" fmla="*/ 0 h 2839453"/>
              <a:gd name="connsiteX3" fmla="*/ 156411 w 372979"/>
              <a:gd name="connsiteY3" fmla="*/ 0 h 283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979" h="2839453">
                <a:moveTo>
                  <a:pt x="372979" y="2839453"/>
                </a:moveTo>
                <a:lnTo>
                  <a:pt x="0" y="2839453"/>
                </a:lnTo>
                <a:lnTo>
                  <a:pt x="0" y="0"/>
                </a:lnTo>
                <a:lnTo>
                  <a:pt x="156411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3346272" y="5410498"/>
            <a:ext cx="22363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Differences in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how regulated the point of distribution is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can be highlighted if relevant</a:t>
            </a:r>
          </a:p>
        </p:txBody>
      </p:sp>
      <p:sp>
        <p:nvSpPr>
          <p:cNvPr id="112" name="Freeform 111"/>
          <p:cNvSpPr/>
          <p:nvPr/>
        </p:nvSpPr>
        <p:spPr>
          <a:xfrm>
            <a:off x="2791326" y="4403564"/>
            <a:ext cx="505327" cy="1155031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9843679" y="1897245"/>
            <a:ext cx="1731006" cy="860525"/>
          </a:xfrm>
          <a:prstGeom prst="rect">
            <a:avLst/>
          </a:prstGeom>
          <a:solidFill>
            <a:srgbClr val="EEE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9953469" y="1965154"/>
            <a:ext cx="336555" cy="1995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9953469" y="2236700"/>
            <a:ext cx="336555" cy="1995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018725" y="2485786"/>
            <a:ext cx="206041" cy="206041"/>
          </a:xfrm>
          <a:prstGeom prst="ellipse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endParaRPr lang="en-US" sz="11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393587" y="1972630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Public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0393587" y="2260637"/>
            <a:ext cx="109066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Private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0393587" y="2503765"/>
            <a:ext cx="12831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Requires payment</a:t>
            </a:r>
            <a:endParaRPr lang="en-US" sz="105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9" name="Chevron 38"/>
          <p:cNvSpPr/>
          <p:nvPr/>
        </p:nvSpPr>
        <p:spPr>
          <a:xfrm>
            <a:off x="481378" y="142096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Chevron 39"/>
          <p:cNvSpPr/>
          <p:nvPr/>
        </p:nvSpPr>
        <p:spPr>
          <a:xfrm>
            <a:off x="2880952" y="142096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6" name="Chevron 45"/>
          <p:cNvSpPr/>
          <p:nvPr/>
        </p:nvSpPr>
        <p:spPr>
          <a:xfrm>
            <a:off x="5068718" y="142096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7" name="Chevron 46"/>
          <p:cNvSpPr/>
          <p:nvPr/>
        </p:nvSpPr>
        <p:spPr>
          <a:xfrm>
            <a:off x="7479720" y="142096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(2/3)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7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12192000" cy="64497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5259" y="1052675"/>
            <a:ext cx="34568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554887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1.1: </a:t>
            </a:r>
            <a:r>
              <a:rPr lang="en-US" sz="1400" dirty="0" smtClean="0">
                <a:solidFill>
                  <a:srgbClr val="554887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Shortlist countries for launch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 Prioritization Matrix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564D8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5</a:t>
            </a: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150" b="1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endParaRPr lang="en-US" sz="140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400" dirty="0" smtClean="0">
                <a:solidFill>
                  <a:srgbClr val="554887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1.2: </a:t>
            </a:r>
            <a:r>
              <a:rPr lang="en-US" sz="1400" dirty="0" smtClean="0">
                <a:solidFill>
                  <a:srgbClr val="554887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Finalize country selection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 Prioritization Table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564D8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7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Go/No-Go Checklist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564D8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9</a:t>
            </a:r>
            <a:endParaRPr lang="en-US" sz="900" i="1" dirty="0">
              <a:solidFill>
                <a:srgbClr val="564D8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05661" y="1052675"/>
            <a:ext cx="3456878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AFDF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2.1: </a:t>
            </a:r>
            <a:r>
              <a:rPr lang="en-US" sz="1400" dirty="0" smtClean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Assess market and barriers </a:t>
            </a:r>
          </a:p>
          <a:p>
            <a:r>
              <a:rPr lang="en-US" sz="1400" dirty="0" smtClean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scale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Stakeholder Mapping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11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Market Assessment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13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Barrier Assessment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14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Segmentation Analysis </a:t>
            </a: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19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Patient Journey Mapping </a:t>
            </a: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21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Analysis </a:t>
            </a: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23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Delivery Channel Analysis </a:t>
            </a: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25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Trial Analysis </a:t>
            </a: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31</a:t>
            </a:r>
          </a:p>
          <a:p>
            <a:endParaRPr lang="en-US" sz="140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400" dirty="0" smtClean="0">
                <a:solidFill>
                  <a:srgbClr val="00AFDF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2.2: </a:t>
            </a:r>
            <a:r>
              <a:rPr lang="en-US" sz="1400" dirty="0" smtClean="0">
                <a:solidFill>
                  <a:srgbClr val="00AFDF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Develop strategy for overcoming barriers to scale-up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latin typeface="Franklin Gothic Book" charset="0"/>
                <a:ea typeface="Franklin Gothic Book" charset="0"/>
                <a:cs typeface="Franklin Gothic Book" charset="0"/>
              </a:rPr>
              <a:t>Comparable Product Analysis </a:t>
            </a: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33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+mj-lt"/>
              <a:buAutoNum type="arabicPeriod"/>
            </a:pPr>
            <a:r>
              <a:rPr lang="en-US" sz="1150" dirty="0">
                <a:latin typeface="Franklin Gothic Book" charset="0"/>
                <a:ea typeface="Franklin Gothic Book" charset="0"/>
                <a:cs typeface="Franklin Gothic Book" charset="0"/>
              </a:rPr>
              <a:t>Intervention Design </a:t>
            </a: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5B2E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35</a:t>
            </a:r>
            <a:endParaRPr lang="en-US" sz="900" b="1" i="1" dirty="0">
              <a:solidFill>
                <a:srgbClr val="05B2E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22062" y="1052675"/>
            <a:ext cx="3456878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29598D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3.1: </a:t>
            </a:r>
            <a:r>
              <a:rPr lang="en-US" sz="1400" dirty="0" smtClean="0">
                <a:solidFill>
                  <a:srgbClr val="29598D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Develop operational launch plan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Operational Launch Plan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38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Cost Estimate 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40</a:t>
            </a:r>
          </a:p>
          <a:p>
            <a:endParaRPr lang="en-US" sz="140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400" dirty="0" smtClean="0">
                <a:solidFill>
                  <a:srgbClr val="29598D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3.2: </a:t>
            </a:r>
            <a:r>
              <a:rPr lang="en-US" sz="1400" dirty="0" smtClean="0">
                <a:solidFill>
                  <a:srgbClr val="29598D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Set uptake targets and create monitoring plan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Monitoring and Evaluation Tool</a:t>
            </a:r>
            <a:r>
              <a:rPr lang="is-IS" sz="1150" dirty="0" smtClean="0"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42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Goals and Targets 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44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Country Dashboard 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46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M&amp;E Framework Dictionary Tool</a:t>
            </a:r>
            <a:r>
              <a:rPr lang="is-IS" sz="115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900" b="1" i="1" dirty="0" smtClean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48</a:t>
            </a:r>
          </a:p>
          <a:p>
            <a:pPr marL="285750" indent="-285750">
              <a:buFont typeface="Arial" charset="0"/>
              <a:buChar char="•"/>
            </a:pPr>
            <a:endParaRPr lang="en-US" sz="12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161" y="2026319"/>
            <a:ext cx="190500" cy="254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702" y="1453910"/>
            <a:ext cx="190500" cy="25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702" y="2462659"/>
            <a:ext cx="190500" cy="254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5628" b="44300"/>
          <a:stretch/>
        </p:blipFill>
        <p:spPr>
          <a:xfrm>
            <a:off x="2768483" y="4399004"/>
            <a:ext cx="6655034" cy="24589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488" y="4423718"/>
            <a:ext cx="914400" cy="2921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4522573" y="2051222"/>
            <a:ext cx="3097427" cy="0"/>
          </a:xfrm>
          <a:prstGeom prst="line">
            <a:avLst/>
          </a:prstGeom>
          <a:ln>
            <a:solidFill>
              <a:srgbClr val="00AFD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427308" y="1494435"/>
            <a:ext cx="3097427" cy="0"/>
          </a:xfrm>
          <a:prstGeom prst="line">
            <a:avLst/>
          </a:prstGeom>
          <a:ln>
            <a:solidFill>
              <a:srgbClr val="2959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427308" y="2482976"/>
            <a:ext cx="3097427" cy="0"/>
          </a:xfrm>
          <a:prstGeom prst="line">
            <a:avLst/>
          </a:prstGeom>
          <a:ln>
            <a:solidFill>
              <a:srgbClr val="2959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006" y="6197590"/>
            <a:ext cx="312360" cy="41648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10176" y="6164014"/>
            <a:ext cx="1251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Tools available only in this Supplemental Toolkit</a:t>
            </a:r>
            <a:endParaRPr lang="en-US" sz="900" dirty="0">
              <a:solidFill>
                <a:srgbClr val="99999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2900" y="6079522"/>
            <a:ext cx="1619250" cy="626078"/>
          </a:xfrm>
          <a:prstGeom prst="rect">
            <a:avLst/>
          </a:prstGeom>
          <a:noFill/>
          <a:ln>
            <a:solidFill>
              <a:srgbClr val="9999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Bent-Up Arrow 26"/>
          <p:cNvSpPr/>
          <p:nvPr/>
        </p:nvSpPr>
        <p:spPr>
          <a:xfrm flipH="1">
            <a:off x="306793" y="970653"/>
            <a:ext cx="2388509" cy="4804071"/>
          </a:xfrm>
          <a:prstGeom prst="bentUpArrow">
            <a:avLst>
              <a:gd name="adj1" fmla="val 0"/>
              <a:gd name="adj2" fmla="val 2375"/>
              <a:gd name="adj3" fmla="val 4048"/>
            </a:avLst>
          </a:prstGeom>
          <a:solidFill>
            <a:srgbClr val="554887"/>
          </a:solidFill>
          <a:ln>
            <a:solidFill>
              <a:srgbClr val="5548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Bent-Up Arrow 28"/>
          <p:cNvSpPr/>
          <p:nvPr/>
        </p:nvSpPr>
        <p:spPr>
          <a:xfrm>
            <a:off x="9496698" y="970653"/>
            <a:ext cx="2444057" cy="4804071"/>
          </a:xfrm>
          <a:prstGeom prst="bentUpArrow">
            <a:avLst>
              <a:gd name="adj1" fmla="val 0"/>
              <a:gd name="adj2" fmla="val 2375"/>
              <a:gd name="adj3" fmla="val 4048"/>
            </a:avLst>
          </a:prstGeom>
          <a:solidFill>
            <a:srgbClr val="29598D"/>
          </a:solidFill>
          <a:ln>
            <a:solidFill>
              <a:srgbClr val="2959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099048" y="4068885"/>
            <a:ext cx="0" cy="330119"/>
          </a:xfrm>
          <a:prstGeom prst="straightConnector1">
            <a:avLst/>
          </a:prstGeom>
          <a:ln w="19050">
            <a:solidFill>
              <a:srgbClr val="00AFD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21827" y="145403"/>
            <a:ext cx="3700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Table of Contents</a:t>
            </a:r>
            <a:endParaRPr lang="en-US" sz="16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4" name="Action Button: Custom 33">
            <a:hlinkClick r:id="rId5" action="ppaction://hlinksldjump" highlightClick="1"/>
          </p:cNvPr>
          <p:cNvSpPr/>
          <p:nvPr/>
        </p:nvSpPr>
        <p:spPr>
          <a:xfrm>
            <a:off x="342900" y="705061"/>
            <a:ext cx="3749598" cy="265592"/>
          </a:xfrm>
          <a:prstGeom prst="actionButtonBlank">
            <a:avLst/>
          </a:prstGeom>
          <a:solidFill>
            <a:srgbClr val="564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Franklin Gothic Book" charset="0"/>
                <a:ea typeface="Franklin Gothic Book" charset="0"/>
                <a:cs typeface="Franklin Gothic Book" charset="0"/>
              </a:rPr>
              <a:t>Click to jump to Step 1: </a:t>
            </a:r>
            <a:r>
              <a:rPr lang="en-US" sz="1400" dirty="0" smtClean="0">
                <a:latin typeface="Franklin Gothic Demi" charset="0"/>
                <a:ea typeface="Franklin Gothic Demi" charset="0"/>
                <a:cs typeface="Franklin Gothic Demi" charset="0"/>
              </a:rPr>
              <a:t>Ready?</a:t>
            </a:r>
            <a:endParaRPr lang="en-US" sz="14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Action Button: Custom 34">
            <a:hlinkClick r:id="rId6" action="ppaction://hlinksldjump" highlightClick="1"/>
          </p:cNvPr>
          <p:cNvSpPr/>
          <p:nvPr/>
        </p:nvSpPr>
        <p:spPr>
          <a:xfrm>
            <a:off x="4259859" y="703023"/>
            <a:ext cx="3749040" cy="265176"/>
          </a:xfrm>
          <a:prstGeom prst="actionButtonBlank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Franklin Gothic Book" charset="0"/>
                <a:ea typeface="Franklin Gothic Book" charset="0"/>
                <a:cs typeface="Franklin Gothic Book" charset="0"/>
              </a:rPr>
              <a:t>Click to jump to </a:t>
            </a:r>
            <a:r>
              <a:rPr lang="en-US" sz="1400" dirty="0" smtClean="0">
                <a:latin typeface="Franklin Gothic Book" charset="0"/>
                <a:ea typeface="Franklin Gothic Book" charset="0"/>
                <a:cs typeface="Franklin Gothic Book" charset="0"/>
              </a:rPr>
              <a:t>Step 2: </a:t>
            </a:r>
            <a:r>
              <a:rPr lang="en-US" sz="1400" dirty="0" smtClean="0">
                <a:latin typeface="Franklin Gothic Demi" charset="0"/>
                <a:ea typeface="Franklin Gothic Demi" charset="0"/>
                <a:cs typeface="Franklin Gothic Demi" charset="0"/>
              </a:rPr>
              <a:t>Set</a:t>
            </a:r>
            <a:r>
              <a:rPr lang="is-IS" sz="14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</a:t>
            </a:r>
            <a:endParaRPr lang="en-US" sz="14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6" name="Action Button: Custom 35">
            <a:hlinkClick r:id="rId7" action="ppaction://hlinksldjump" highlightClick="1"/>
          </p:cNvPr>
          <p:cNvSpPr/>
          <p:nvPr/>
        </p:nvSpPr>
        <p:spPr>
          <a:xfrm>
            <a:off x="8175702" y="703023"/>
            <a:ext cx="3749040" cy="265176"/>
          </a:xfrm>
          <a:prstGeom prst="actionButtonBlank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Franklin Gothic Book" charset="0"/>
                <a:ea typeface="Franklin Gothic Book" charset="0"/>
                <a:cs typeface="Franklin Gothic Book" charset="0"/>
              </a:rPr>
              <a:t>Click to jump to </a:t>
            </a:r>
            <a:r>
              <a:rPr lang="en-US" sz="1400" dirty="0" smtClean="0">
                <a:latin typeface="Franklin Gothic Book" charset="0"/>
                <a:ea typeface="Franklin Gothic Book" charset="0"/>
                <a:cs typeface="Franklin Gothic Book" charset="0"/>
              </a:rPr>
              <a:t>Step 3: </a:t>
            </a:r>
            <a:r>
              <a:rPr lang="en-US" sz="1400" dirty="0" smtClean="0">
                <a:latin typeface="Franklin Gothic Demi" charset="0"/>
                <a:ea typeface="Franklin Gothic Demi" charset="0"/>
                <a:cs typeface="Franklin Gothic Demi" charset="0"/>
              </a:rPr>
              <a:t>Launch!</a:t>
            </a:r>
            <a:endParaRPr lang="en-US" sz="14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900" y="159232"/>
            <a:ext cx="310896" cy="31089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</a:t>
            </a:fld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554757" y="6188065"/>
            <a:ext cx="11695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rgbClr val="C80000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Note: </a:t>
            </a:r>
            <a:r>
              <a:rPr lang="en-US" sz="900" dirty="0" smtClean="0">
                <a:solidFill>
                  <a:srgbClr val="C80000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All hyperlinks will only work in the ‘Slide Show’ mode. </a:t>
            </a:r>
            <a:endParaRPr lang="en-US" sz="900" dirty="0">
              <a:solidFill>
                <a:srgbClr val="C80000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029" y="6224736"/>
            <a:ext cx="375514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2105025" y="6079522"/>
            <a:ext cx="1619250" cy="62607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76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736960" y="2248985"/>
            <a:ext cx="3381598" cy="62610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_ 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catalytic </a:t>
            </a: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role to subsidize cost of the product for state-led procurement</a:t>
            </a: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>
            <p:custDataLst>
              <p:tags r:id="rId1"/>
            </p:custDataLst>
            <p:extLst/>
          </p:nvPr>
        </p:nvGraphicFramePr>
        <p:xfrm>
          <a:off x="1671052" y="2679700"/>
          <a:ext cx="3613285" cy="345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Placeholder 58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 flipH="1" flipV="1">
            <a:off x="1449805" y="3094205"/>
            <a:ext cx="188494" cy="245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eaVert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>
                <a:latin typeface="Franklin Gothic Demi" charset="0"/>
                <a:ea typeface="Franklin Gothic Demi" charset="0"/>
                <a:cs typeface="Franklin Gothic Demi" charset="0"/>
                <a:sym typeface="Calibri" panose="020F0502020204030204" pitchFamily="34" charset="0"/>
              </a:rPr>
              <a:t>% private sector procurement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772186" y="2248984"/>
            <a:ext cx="3733398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Goal split between public vs. private procurement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% private sector procurement, </a:t>
            </a:r>
            <a:r>
              <a:rPr lang="en-US" sz="1200" dirty="0" smtClean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20__ </a:t>
            </a:r>
            <a:r>
              <a:rPr lang="en-US" sz="1200" dirty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to </a:t>
            </a:r>
            <a:r>
              <a:rPr lang="en-US" sz="1200" dirty="0" smtClean="0">
                <a:solidFill>
                  <a:srgbClr val="45B4E3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20__</a:t>
            </a:r>
            <a:endParaRPr lang="en-US" sz="1200" dirty="0">
              <a:solidFill>
                <a:srgbClr val="45B4E3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43969" y="4320381"/>
            <a:ext cx="1167184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Identify who the likely purchaser will be in your ‘exit strategy’ and how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 will shift over scale-up</a:t>
            </a:r>
          </a:p>
        </p:txBody>
      </p:sp>
      <p:sp>
        <p:nvSpPr>
          <p:cNvPr id="30" name="Freeform 29"/>
          <p:cNvSpPr/>
          <p:nvPr/>
        </p:nvSpPr>
        <p:spPr>
          <a:xfrm>
            <a:off x="3362826" y="4150895"/>
            <a:ext cx="385011" cy="541421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6736960" y="3106238"/>
            <a:ext cx="1444514" cy="1479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_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incentivized </a:t>
            </a:r>
            <a:r>
              <a:rPr lang="en-US" sz="12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by commodity subsidy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674045" y="3106237"/>
            <a:ext cx="1444513" cy="14793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91440" bIns="0" rtlCol="0" anchor="t" anchorCtr="0"/>
          <a:lstStyle/>
          <a:p>
            <a:pPr defTabSz="857250">
              <a:spcBef>
                <a:spcPts val="0"/>
              </a:spcBef>
            </a:pPr>
            <a:r>
              <a:rPr lang="en-US" sz="1200" b="1" dirty="0" smtClean="0"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_</a:t>
            </a:r>
            <a:r>
              <a:rPr lang="en-US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increases 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over time, motivated by public sector demand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721991" y="4818648"/>
            <a:ext cx="3396567" cy="7399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91440" bIns="0" rtlCol="0" anchor="t" anchorCtr="0"/>
          <a:lstStyle/>
          <a:p>
            <a:pPr defTabSz="857250">
              <a:spcBef>
                <a:spcPts val="0"/>
              </a:spcBef>
            </a:pP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In the long term, </a:t>
            </a:r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_ public </a:t>
            </a:r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private procurement balance out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 to match distribution of </a:t>
            </a:r>
            <a:r>
              <a:rPr lang="en-US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private</a:t>
            </a:r>
            <a:r>
              <a:rPr lang="bg-BG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/</a:t>
            </a:r>
            <a:r>
              <a:rPr lang="en-US" sz="1200" dirty="0" smtClean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public </a:t>
            </a:r>
            <a:r>
              <a:rPr lang="en-US" sz="1200" dirty="0"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points of access for the product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24801" y="5657572"/>
            <a:ext cx="11430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the product requires subsidization, identify for how long and what the long-term goal for procurement is</a:t>
            </a:r>
          </a:p>
        </p:txBody>
      </p:sp>
      <p:sp>
        <p:nvSpPr>
          <p:cNvPr id="39" name="Freeform 38"/>
          <p:cNvSpPr/>
          <p:nvPr/>
        </p:nvSpPr>
        <p:spPr>
          <a:xfrm>
            <a:off x="8388596" y="5582654"/>
            <a:ext cx="385011" cy="270710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7459217" y="2875089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9396301" y="2875089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7459217" y="4590048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9396301" y="4590048"/>
            <a:ext cx="0" cy="22860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8253187" y="3845887"/>
            <a:ext cx="349144" cy="0"/>
          </a:xfrm>
          <a:prstGeom prst="straightConnector1">
            <a:avLst/>
          </a:prstGeom>
          <a:ln w="28575">
            <a:solidFill>
              <a:srgbClr val="45B4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8" name="Chevron 27"/>
          <p:cNvSpPr/>
          <p:nvPr/>
        </p:nvSpPr>
        <p:spPr>
          <a:xfrm>
            <a:off x="1254845" y="1575911"/>
            <a:ext cx="2472369" cy="304800"/>
          </a:xfrm>
          <a:prstGeom prst="chevron">
            <a:avLst>
              <a:gd name="adj" fmla="val 44433"/>
            </a:avLst>
          </a:prstGeom>
          <a:solidFill>
            <a:srgbClr val="45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Points of  access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Chevron 31"/>
          <p:cNvSpPr/>
          <p:nvPr/>
        </p:nvSpPr>
        <p:spPr>
          <a:xfrm>
            <a:off x="3654419" y="1575911"/>
            <a:ext cx="2259354" cy="304800"/>
          </a:xfrm>
          <a:prstGeom prst="chevron">
            <a:avLst>
              <a:gd name="adj" fmla="val 44433"/>
            </a:avLst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Distribution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Chevron 32"/>
          <p:cNvSpPr/>
          <p:nvPr/>
        </p:nvSpPr>
        <p:spPr>
          <a:xfrm>
            <a:off x="5842185" y="1575911"/>
            <a:ext cx="2471162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Procurement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Chevron 33"/>
          <p:cNvSpPr/>
          <p:nvPr/>
        </p:nvSpPr>
        <p:spPr>
          <a:xfrm>
            <a:off x="8253187" y="1575911"/>
            <a:ext cx="2257020" cy="304800"/>
          </a:xfrm>
          <a:prstGeom prst="chevron">
            <a:avLst>
              <a:gd name="adj" fmla="val 44433"/>
            </a:avLst>
          </a:prstGeom>
          <a:solidFill>
            <a:srgbClr val="45B4E3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45B4E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</a:t>
            </a:r>
            <a:endParaRPr lang="en-US" sz="1200" dirty="0">
              <a:solidFill>
                <a:srgbClr val="45B4E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Delivery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Channel Analysis Tool </a:t>
            </a:r>
            <a:r>
              <a:rPr lang="en-US" sz="1600" dirty="0" smtClean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(3/3)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19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3" name="TextBox 12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8" name="Rectangle 17"/>
          <p:cNvSpPr/>
          <p:nvPr/>
        </p:nvSpPr>
        <p:spPr>
          <a:xfrm>
            <a:off x="999666" y="3811255"/>
            <a:ext cx="226844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Lancet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2006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24% reduction in newborn mortality</a:t>
            </a: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CHW application for home </a:t>
            </a: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births</a:t>
            </a: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99665" y="1789172"/>
            <a:ext cx="9485997" cy="1639828"/>
            <a:chOff x="2076350" y="1789172"/>
            <a:chExt cx="7283164" cy="1305697"/>
          </a:xfrm>
        </p:grpSpPr>
        <p:pic>
          <p:nvPicPr>
            <p:cNvPr id="28" name="Picture 4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85" t="12991" r="1576" b="1841"/>
            <a:stretch/>
          </p:blipFill>
          <p:spPr bwMode="auto">
            <a:xfrm>
              <a:off x="3928175" y="1789173"/>
              <a:ext cx="1733505" cy="1305696"/>
            </a:xfrm>
            <a:prstGeom prst="rect">
              <a:avLst/>
            </a:prstGeom>
            <a:noFill/>
            <a:ln w="9525">
              <a:solidFill>
                <a:srgbClr val="DEDDD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8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75" t="12718" r="1312" b="1992"/>
            <a:stretch/>
          </p:blipFill>
          <p:spPr bwMode="auto">
            <a:xfrm>
              <a:off x="2076350" y="1789174"/>
              <a:ext cx="1741671" cy="1305694"/>
            </a:xfrm>
            <a:prstGeom prst="rect">
              <a:avLst/>
            </a:prstGeom>
            <a:noFill/>
            <a:ln w="9525">
              <a:solidFill>
                <a:srgbClr val="DEDDD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23" t="11716" r="1166" b="1782"/>
            <a:stretch/>
          </p:blipFill>
          <p:spPr bwMode="auto">
            <a:xfrm>
              <a:off x="5771834" y="1789174"/>
              <a:ext cx="1728633" cy="1305693"/>
            </a:xfrm>
            <a:prstGeom prst="rect">
              <a:avLst/>
            </a:prstGeom>
            <a:noFill/>
            <a:ln w="9525">
              <a:solidFill>
                <a:srgbClr val="DEDDD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74" t="12590" r="1123" b="2112"/>
            <a:stretch/>
          </p:blipFill>
          <p:spPr bwMode="auto">
            <a:xfrm>
              <a:off x="7610620" y="1789172"/>
              <a:ext cx="1748894" cy="1305695"/>
            </a:xfrm>
            <a:prstGeom prst="rect">
              <a:avLst/>
            </a:prstGeom>
            <a:noFill/>
            <a:ln w="9525">
              <a:solidFill>
                <a:srgbClr val="DEDDD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Rectangle 25"/>
          <p:cNvSpPr/>
          <p:nvPr/>
        </p:nvSpPr>
        <p:spPr>
          <a:xfrm>
            <a:off x="322269" y="3493478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2269" y="3861205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Journal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2269" y="4176469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Year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2269" y="4486282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Findings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99664" y="3484912"/>
            <a:ext cx="2268449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NEPAL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411581" y="3484912"/>
            <a:ext cx="2268451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BANGLADESH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95886" y="3484912"/>
            <a:ext cx="2268450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PAKISTAN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207804" y="3484912"/>
            <a:ext cx="2277858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META-ANALYSIS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411585" y="3811255"/>
            <a:ext cx="226844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Lancet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2012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20% reduction in newborn mortality</a:t>
            </a: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</a:t>
            </a: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ord </a:t>
            </a: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cleansing on first day of birth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795886" y="3811255"/>
            <a:ext cx="2268451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Lancet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2012</a:t>
            </a:r>
          </a:p>
          <a:p>
            <a:endParaRPr lang="en-US" sz="1050" dirty="0" smtClean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40% reduction in newborn mortality</a:t>
            </a: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</a:t>
            </a: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 </a:t>
            </a: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 provided by traditional birth attendants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207805" y="3811255"/>
            <a:ext cx="227785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BMC Public Health</a:t>
            </a:r>
          </a:p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2013</a:t>
            </a:r>
          </a:p>
          <a:p>
            <a:endParaRPr lang="en-US" sz="1050" dirty="0" smtClean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23-40% reduction in newborn mortality</a:t>
            </a:r>
          </a:p>
          <a:p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</a:t>
            </a:r>
            <a:r>
              <a:rPr lang="en-US" sz="1050" dirty="0" smtClean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 </a:t>
            </a:r>
            <a:r>
              <a:rPr lang="en-US" sz="1050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 provided by traditional birth attendants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999664" y="5717050"/>
            <a:ext cx="9485998" cy="619250"/>
          </a:xfrm>
          <a:prstGeom prst="rect">
            <a:avLst/>
          </a:prstGeom>
          <a:solidFill>
            <a:srgbClr val="DE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UPDATE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study in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India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is now underway to attain local data to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support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advocacy and accelerate introduction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timeline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(BMGF, SNL)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studies in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Tanzania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and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Zambia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are complete and pending results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22883" y="5454987"/>
            <a:ext cx="22739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Provide updates on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active clinical trials </a:t>
            </a:r>
          </a:p>
        </p:txBody>
      </p:sp>
      <p:sp>
        <p:nvSpPr>
          <p:cNvPr id="47" name="Freeform 46"/>
          <p:cNvSpPr/>
          <p:nvPr/>
        </p:nvSpPr>
        <p:spPr>
          <a:xfrm flipV="1">
            <a:off x="1860168" y="5524236"/>
            <a:ext cx="678494" cy="210674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2911643" y="1383139"/>
            <a:ext cx="16483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Present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academic </a:t>
            </a:r>
            <a:r>
              <a:rPr lang="en-US" sz="900" dirty="0" smtClean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literature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trials to date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with key findings</a:t>
            </a:r>
          </a:p>
        </p:txBody>
      </p:sp>
      <p:sp>
        <p:nvSpPr>
          <p:cNvPr id="50" name="Freeform 49"/>
          <p:cNvSpPr/>
          <p:nvPr/>
        </p:nvSpPr>
        <p:spPr>
          <a:xfrm flipV="1">
            <a:off x="2093494" y="1531109"/>
            <a:ext cx="770021" cy="219037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Clinical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Trial 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05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3" name="TextBox 12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8" name="Rectangle 17"/>
          <p:cNvSpPr/>
          <p:nvPr/>
        </p:nvSpPr>
        <p:spPr>
          <a:xfrm>
            <a:off x="999666" y="3811255"/>
            <a:ext cx="226844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22269" y="3493478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2269" y="3861205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Journal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2269" y="4176469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Year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2269" y="4486282"/>
            <a:ext cx="787556" cy="224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05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Findings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99664" y="3484912"/>
            <a:ext cx="2268449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1	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411581" y="3484912"/>
            <a:ext cx="2268451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2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95886" y="3484912"/>
            <a:ext cx="2268450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3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207804" y="3484912"/>
            <a:ext cx="2277858" cy="276999"/>
          </a:xfrm>
          <a:prstGeom prst="rect">
            <a:avLst/>
          </a:prstGeom>
          <a:solidFill>
            <a:srgbClr val="05B3E2"/>
          </a:solidFill>
        </p:spPr>
        <p:txBody>
          <a:bodyPr wrap="square" anchor="ctr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META-ANALYSIS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411585" y="3811255"/>
            <a:ext cx="226844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795886" y="3811255"/>
            <a:ext cx="2268451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207805" y="3811255"/>
            <a:ext cx="2277857" cy="1556177"/>
          </a:xfrm>
          <a:prstGeom prst="rect">
            <a:avLst/>
          </a:prstGeom>
          <a:solidFill>
            <a:srgbClr val="05B3E2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11643" y="1383139"/>
            <a:ext cx="16483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Present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academic </a:t>
            </a:r>
            <a:r>
              <a:rPr lang="en-US" sz="900" dirty="0" smtClean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literature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trials to date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with key findings</a:t>
            </a:r>
          </a:p>
        </p:txBody>
      </p:sp>
      <p:sp>
        <p:nvSpPr>
          <p:cNvPr id="50" name="Freeform 49"/>
          <p:cNvSpPr/>
          <p:nvPr/>
        </p:nvSpPr>
        <p:spPr>
          <a:xfrm flipV="1">
            <a:off x="2093494" y="1531109"/>
            <a:ext cx="770021" cy="219037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999664" y="1789172"/>
            <a:ext cx="2268449" cy="1639825"/>
          </a:xfrm>
          <a:prstGeom prst="rect">
            <a:avLst/>
          </a:prstGeom>
          <a:noFill/>
          <a:ln>
            <a:solidFill>
              <a:srgbClr val="DE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411581" y="1789172"/>
            <a:ext cx="2268449" cy="1639825"/>
          </a:xfrm>
          <a:prstGeom prst="rect">
            <a:avLst/>
          </a:prstGeom>
          <a:noFill/>
          <a:ln>
            <a:solidFill>
              <a:srgbClr val="DE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5795887" y="1789172"/>
            <a:ext cx="2268449" cy="1639825"/>
          </a:xfrm>
          <a:prstGeom prst="rect">
            <a:avLst/>
          </a:prstGeom>
          <a:noFill/>
          <a:ln>
            <a:solidFill>
              <a:srgbClr val="DE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8203905" y="1789172"/>
            <a:ext cx="2268449" cy="1639825"/>
          </a:xfrm>
          <a:prstGeom prst="rect">
            <a:avLst/>
          </a:prstGeom>
          <a:noFill/>
          <a:ln>
            <a:solidFill>
              <a:srgbClr val="DE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2.1 </a:t>
            </a:r>
            <a:endParaRPr lang="en-US" sz="2400" b="1" dirty="0" smtClean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Clinical </a:t>
            </a:r>
            <a:r>
              <a:rPr lang="en-US" sz="1600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Trial Analysis Tool</a:t>
            </a:r>
            <a:endParaRPr lang="en-US" sz="1600" dirty="0">
              <a:solidFill>
                <a:srgbClr val="05B3E2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32</a:t>
            </a:fld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999664" y="5734910"/>
            <a:ext cx="9485998" cy="619250"/>
          </a:xfrm>
          <a:prstGeom prst="rect">
            <a:avLst/>
          </a:prstGeom>
          <a:solidFill>
            <a:srgbClr val="DE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UPDATE</a:t>
            </a:r>
          </a:p>
          <a:p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x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22883" y="5454987"/>
            <a:ext cx="22739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Provide updates on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active clinical trials </a:t>
            </a:r>
          </a:p>
        </p:txBody>
      </p:sp>
      <p:sp>
        <p:nvSpPr>
          <p:cNvPr id="61" name="Freeform 60"/>
          <p:cNvSpPr/>
          <p:nvPr/>
        </p:nvSpPr>
        <p:spPr>
          <a:xfrm flipV="1">
            <a:off x="1860168" y="5524236"/>
            <a:ext cx="678494" cy="210674"/>
          </a:xfrm>
          <a:custGeom>
            <a:avLst/>
            <a:gdLst>
              <a:gd name="connsiteX0" fmla="*/ 372979 w 372979"/>
              <a:gd name="connsiteY0" fmla="*/ 1155031 h 1155031"/>
              <a:gd name="connsiteX1" fmla="*/ 0 w 372979"/>
              <a:gd name="connsiteY1" fmla="*/ 1155031 h 1155031"/>
              <a:gd name="connsiteX2" fmla="*/ 0 w 372979"/>
              <a:gd name="connsiteY2" fmla="*/ 0 h 115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979" h="1155031">
                <a:moveTo>
                  <a:pt x="372979" y="1155031"/>
                </a:moveTo>
                <a:lnTo>
                  <a:pt x="0" y="115503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EDDDD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613072" y="1247753"/>
            <a:ext cx="9274128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Comparable products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613072" y="1624871"/>
            <a:ext cx="3099453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ORS</a:t>
            </a:r>
            <a:r>
              <a:rPr lang="bg-BG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/</a:t>
            </a:r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Zinc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35799" y="1624871"/>
            <a:ext cx="3583335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Misoprostol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769581" y="1624871"/>
            <a:ext cx="1209165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Estimated cost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07571" y="1624871"/>
            <a:ext cx="1851935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Activity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0676187" y="1624871"/>
            <a:ext cx="1211013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Estimated cost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13074" y="2008637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Because of the large target user base a national marketing plan was disseminated through radio and print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035800" y="2008637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Key intervention was sensitized with community leaders</a:t>
            </a:r>
          </a:p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Bundled other maternal and child health products with </a:t>
            </a:r>
            <a:endParaRPr lang="en-US" sz="1050" dirty="0" smtClean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misoprostol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drive demand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769581" y="2008637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$50,000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07571" y="2014456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Demand generation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0676187" y="2008637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$10,000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13074" y="2652414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Care-seeking behavior for diarrhea was fragmented so awareness was driven through clinicians and retailers</a:t>
            </a:r>
          </a:p>
        </p:txBody>
      </p:sp>
      <p:sp>
        <p:nvSpPr>
          <p:cNvPr id="76" name="Rectangle 75"/>
          <p:cNvSpPr/>
          <p:nvPr/>
        </p:nvSpPr>
        <p:spPr>
          <a:xfrm>
            <a:off x="7035800" y="2652414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Introduced expecting mothers to product at ANC visits</a:t>
            </a:r>
          </a:p>
        </p:txBody>
      </p:sp>
      <p:sp>
        <p:nvSpPr>
          <p:cNvPr id="77" name="Rectangle 76"/>
          <p:cNvSpPr/>
          <p:nvPr/>
        </p:nvSpPr>
        <p:spPr>
          <a:xfrm>
            <a:off x="5769581" y="2652414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$15,000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07571" y="2657135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Creating awareness</a:t>
            </a:r>
          </a:p>
        </p:txBody>
      </p:sp>
      <p:sp>
        <p:nvSpPr>
          <p:cNvPr id="79" name="Rectangle 78"/>
          <p:cNvSpPr/>
          <p:nvPr/>
        </p:nvSpPr>
        <p:spPr>
          <a:xfrm>
            <a:off x="10676187" y="2652414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13074" y="3293993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Care-seeking behavior for diarrhea was fragmented so awareness was driven through clinicians and retailers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035800" y="3293993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Focused training on community midwives and community-based health volunteers</a:t>
            </a:r>
          </a:p>
        </p:txBody>
      </p:sp>
      <p:sp>
        <p:nvSpPr>
          <p:cNvPr id="82" name="Rectangle 81"/>
          <p:cNvSpPr/>
          <p:nvPr/>
        </p:nvSpPr>
        <p:spPr>
          <a:xfrm>
            <a:off x="5769581" y="3293993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$10,000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07571" y="3299814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Training and education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0676187" y="3293993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$10,000</a:t>
            </a:r>
          </a:p>
        </p:txBody>
      </p:sp>
      <p:sp>
        <p:nvSpPr>
          <p:cNvPr id="86" name="Rectangle 85"/>
          <p:cNvSpPr/>
          <p:nvPr/>
        </p:nvSpPr>
        <p:spPr>
          <a:xfrm rot="16200000">
            <a:off x="-431916" y="2783258"/>
            <a:ext cx="1877205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and user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613074" y="3933192"/>
            <a:ext cx="3099453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Used training and detailing at points of retail to encourage shop owners to improve stocking practices and increase inventory turns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7035800" y="3933192"/>
            <a:ext cx="3583335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Community sensitization required meeting with community and religious leaders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769581" y="3933192"/>
            <a:ext cx="1209165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5,000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07571" y="3933192"/>
            <a:ext cx="1851935" cy="667605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Delivery channel incentives</a:t>
            </a:r>
          </a:p>
        </p:txBody>
      </p:sp>
      <p:sp>
        <p:nvSpPr>
          <p:cNvPr id="96" name="Rectangle 95"/>
          <p:cNvSpPr/>
          <p:nvPr/>
        </p:nvSpPr>
        <p:spPr>
          <a:xfrm>
            <a:off x="10676187" y="3933192"/>
            <a:ext cx="1211013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$2,000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613074" y="4651191"/>
            <a:ext cx="3099453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Encouraged manufacturers to enter the market and then provided a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COGS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analysis to manufacturers who were committed to decreasing price</a:t>
            </a:r>
          </a:p>
        </p:txBody>
      </p:sp>
      <p:sp>
        <p:nvSpPr>
          <p:cNvPr id="98" name="Rectangle 97"/>
          <p:cNvSpPr/>
          <p:nvPr/>
        </p:nvSpPr>
        <p:spPr>
          <a:xfrm>
            <a:off x="7035800" y="4651191"/>
            <a:ext cx="3583335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Affordable imported product; &gt;50 branded and non-branded versions available globally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5769581" y="4651191"/>
            <a:ext cx="1209165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$3,000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707571" y="4651191"/>
            <a:ext cx="1851935" cy="667605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Production economics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0676187" y="4651191"/>
            <a:ext cx="1211013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$1,000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8" name="Rectangle 107"/>
          <p:cNvSpPr/>
          <p:nvPr/>
        </p:nvSpPr>
        <p:spPr>
          <a:xfrm rot="16200000">
            <a:off x="-188877" y="4458955"/>
            <a:ext cx="1391127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 </a:t>
            </a:r>
            <a:endParaRPr lang="en-US" sz="1100" dirty="0" smtClean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distribution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3" name="Rectangle 112"/>
          <p:cNvSpPr/>
          <p:nvPr/>
        </p:nvSpPr>
        <p:spPr>
          <a:xfrm rot="16200000">
            <a:off x="-28167" y="5734243"/>
            <a:ext cx="1069712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57250">
              <a:lnSpc>
                <a:spcPct val="80000"/>
              </a:lnSpc>
              <a:spcBef>
                <a:spcPts val="0"/>
              </a:spcBef>
            </a:pPr>
            <a:r>
              <a:rPr lang="en-US" sz="1100" dirty="0" smtClean="0">
                <a:solidFill>
                  <a:prstClr val="white"/>
                </a:solidFill>
                <a:latin typeface="Franklin Gothic Demi" charset="0"/>
                <a:ea typeface="Franklin Gothic Demi" charset="0"/>
                <a:cs typeface="Franklin Gothic Demi" charset="0"/>
                <a:sym typeface="Gill Sans MT" panose="020B0502020104020203" pitchFamily="34" charset="0"/>
              </a:rPr>
              <a:t>[Additional core components]</a:t>
            </a:r>
            <a:endParaRPr lang="en-US" sz="1100" dirty="0">
              <a:solidFill>
                <a:prstClr val="white"/>
              </a:solidFill>
              <a:latin typeface="Franklin Gothic Demi" charset="0"/>
              <a:ea typeface="Franklin Gothic Demi" charset="0"/>
              <a:cs typeface="Franklin Gothic Demi" charset="0"/>
              <a:sym typeface="Gill Sans MT" panose="020B0502020104020203" pitchFamily="34" charset="0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20" name="TextBox 119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21" name="Straight Connector 120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3" name="Rectangle 102"/>
          <p:cNvSpPr/>
          <p:nvPr/>
        </p:nvSpPr>
        <p:spPr>
          <a:xfrm>
            <a:off x="2613074" y="5369190"/>
            <a:ext cx="3099453" cy="5155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Description of intervention used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7035800" y="5369190"/>
            <a:ext cx="3583335" cy="5155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Description of intervention used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769581" y="5369190"/>
            <a:ext cx="1209165" cy="5155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07571" y="5369190"/>
            <a:ext cx="1851935" cy="511068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Additional activity…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676187" y="5369190"/>
            <a:ext cx="1211013" cy="5155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613074" y="5923334"/>
            <a:ext cx="3099453" cy="5155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Description of intervention used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035800" y="5923334"/>
            <a:ext cx="3583335" cy="5155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Description of intervention used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769581" y="5923334"/>
            <a:ext cx="1209165" cy="5155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07571" y="5923334"/>
            <a:ext cx="1851935" cy="511068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Additional activity…</a:t>
            </a:r>
          </a:p>
        </p:txBody>
      </p:sp>
      <p:sp>
        <p:nvSpPr>
          <p:cNvPr id="62" name="Rectangle 61"/>
          <p:cNvSpPr/>
          <p:nvPr/>
        </p:nvSpPr>
        <p:spPr>
          <a:xfrm>
            <a:off x="10676187" y="5923334"/>
            <a:ext cx="1211013" cy="5155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r>
              <a:rPr lang="en-US" sz="1050" i="1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</a:t>
            </a:r>
            <a:endParaRPr lang="en-US" sz="1050" i="1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1416553" y="-26895"/>
            <a:ext cx="497542" cy="793376"/>
            <a:chOff x="11416553" y="-26895"/>
            <a:chExt cx="497542" cy="793376"/>
          </a:xfrm>
        </p:grpSpPr>
        <p:sp>
          <p:nvSpPr>
            <p:cNvPr id="69" name="Rectangle 68"/>
            <p:cNvSpPr/>
            <p:nvPr/>
          </p:nvSpPr>
          <p:spPr>
            <a:xfrm>
              <a:off x="11416553" y="-26895"/>
              <a:ext cx="497542" cy="793376"/>
            </a:xfrm>
            <a:prstGeom prst="rect">
              <a:avLst/>
            </a:prstGeom>
            <a:solidFill>
              <a:srgbClr val="04B4E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4824" y="303802"/>
              <a:ext cx="381000" cy="368300"/>
            </a:xfrm>
            <a:prstGeom prst="rect">
              <a:avLst/>
            </a:prstGeom>
          </p:spPr>
        </p:pic>
      </p:grpSp>
      <p:sp>
        <p:nvSpPr>
          <p:cNvPr id="72" name="TextBox 71"/>
          <p:cNvSpPr txBox="1"/>
          <p:nvPr/>
        </p:nvSpPr>
        <p:spPr>
          <a:xfrm>
            <a:off x="7035800" y="559811"/>
            <a:ext cx="238803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Use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these interventions as starting points for a long list of interventions that are most relevant to the target product</a:t>
            </a:r>
          </a:p>
        </p:txBody>
      </p:sp>
      <p:cxnSp>
        <p:nvCxnSpPr>
          <p:cNvPr id="85" name="Elbow Connector 84"/>
          <p:cNvCxnSpPr/>
          <p:nvPr/>
        </p:nvCxnSpPr>
        <p:spPr>
          <a:xfrm rot="5400000">
            <a:off x="8486956" y="1394163"/>
            <a:ext cx="1114203" cy="114745"/>
          </a:xfrm>
          <a:prstGeom prst="bentConnector3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79867" y="559811"/>
            <a:ext cx="25345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Select comparable products that have similar target users, delivery channels, and price to ensure relevant insights</a:t>
            </a:r>
          </a:p>
        </p:txBody>
      </p:sp>
      <p:cxnSp>
        <p:nvCxnSpPr>
          <p:cNvPr id="90" name="Elbow Connector 89"/>
          <p:cNvCxnSpPr/>
          <p:nvPr/>
        </p:nvCxnSpPr>
        <p:spPr>
          <a:xfrm rot="5400000">
            <a:off x="4934421" y="1372877"/>
            <a:ext cx="727028" cy="89352"/>
          </a:xfrm>
          <a:prstGeom prst="bentConnector3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65285" y="1205145"/>
            <a:ext cx="2202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Organize relevant information according to the key activities required</a:t>
            </a:r>
            <a:endParaRPr lang="en-US" sz="900" dirty="0">
              <a:solidFill>
                <a:srgbClr val="99999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cxnSp>
        <p:nvCxnSpPr>
          <p:cNvPr id="92" name="Elbow Connector 91"/>
          <p:cNvCxnSpPr/>
          <p:nvPr/>
        </p:nvCxnSpPr>
        <p:spPr>
          <a:xfrm rot="5400000">
            <a:off x="1885430" y="1402297"/>
            <a:ext cx="221671" cy="163615"/>
          </a:xfrm>
          <a:prstGeom prst="bentConnector3">
            <a:avLst/>
          </a:prstGeom>
          <a:ln>
            <a:solidFill>
              <a:srgbClr val="DEDD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2.2 EXERCISE 1</a:t>
            </a:r>
          </a:p>
          <a:p>
            <a:r>
              <a:rPr lang="en-US" sz="16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Comparable Product Analysis Tool</a:t>
            </a:r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1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13074" y="2008637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035800" y="2008637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769581" y="2008637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0676187" y="2008637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13074" y="2652414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035800" y="2652414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769581" y="2652414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0676187" y="2652414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13074" y="3293993"/>
            <a:ext cx="3099453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035800" y="3293993"/>
            <a:ext cx="3583335" cy="59766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769581" y="3293993"/>
            <a:ext cx="1209165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0676187" y="3293993"/>
            <a:ext cx="1211013" cy="597666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613074" y="3933192"/>
            <a:ext cx="3099453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035800" y="3933192"/>
            <a:ext cx="3583335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5769581" y="3933192"/>
            <a:ext cx="1209165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0676187" y="3933192"/>
            <a:ext cx="1211013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613074" y="4651191"/>
            <a:ext cx="3099453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035800" y="4651191"/>
            <a:ext cx="3583335" cy="673481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769581" y="4651191"/>
            <a:ext cx="1209165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0676187" y="4651191"/>
            <a:ext cx="1211013" cy="673481"/>
          </a:xfrm>
          <a:prstGeom prst="rect">
            <a:avLst/>
          </a:prstGeom>
          <a:noFill/>
          <a:ln>
            <a:solidFill>
              <a:srgbClr val="05B3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sz="1050" dirty="0">
              <a:solidFill>
                <a:srgbClr val="028BD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2613074" y="5369190"/>
            <a:ext cx="9274126" cy="1069710"/>
            <a:chOff x="2613074" y="5369190"/>
            <a:chExt cx="9274126" cy="1397356"/>
          </a:xfrm>
        </p:grpSpPr>
        <p:sp>
          <p:nvSpPr>
            <p:cNvPr id="49" name="Rectangle 48"/>
            <p:cNvSpPr/>
            <p:nvPr/>
          </p:nvSpPr>
          <p:spPr>
            <a:xfrm>
              <a:off x="2613074" y="5369190"/>
              <a:ext cx="3099453" cy="673481"/>
            </a:xfrm>
            <a:prstGeom prst="rect">
              <a:avLst/>
            </a:prstGeom>
            <a:solidFill>
              <a:srgbClr val="05B3E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endParaRPr lang="en-US" sz="1050" i="1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035800" y="5369190"/>
              <a:ext cx="3583335" cy="673481"/>
            </a:xfrm>
            <a:prstGeom prst="rect">
              <a:avLst/>
            </a:prstGeom>
            <a:solidFill>
              <a:srgbClr val="05B3E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pPr>
                <a:spcAft>
                  <a:spcPts val="300"/>
                </a:spcAft>
              </a:pPr>
              <a:endParaRPr lang="en-US" sz="1050" i="1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769581" y="5369190"/>
              <a:ext cx="1209165" cy="673481"/>
            </a:xfrm>
            <a:prstGeom prst="rect">
              <a:avLst/>
            </a:prstGeom>
            <a:noFill/>
            <a:ln>
              <a:solidFill>
                <a:srgbClr val="05B3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/>
            <a:lstStyle/>
            <a:p>
              <a:pPr algn="ctr"/>
              <a:endPara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0676187" y="5369190"/>
              <a:ext cx="1211013" cy="673481"/>
            </a:xfrm>
            <a:prstGeom prst="rect">
              <a:avLst/>
            </a:prstGeom>
            <a:noFill/>
            <a:ln>
              <a:solidFill>
                <a:srgbClr val="05B3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/>
            <a:lstStyle/>
            <a:p>
              <a:pPr algn="ctr"/>
              <a:endPara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613074" y="6093065"/>
              <a:ext cx="3099453" cy="673481"/>
            </a:xfrm>
            <a:prstGeom prst="rect">
              <a:avLst/>
            </a:prstGeom>
            <a:solidFill>
              <a:srgbClr val="05B3E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endParaRPr lang="en-US" sz="1050" i="1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035800" y="6093065"/>
              <a:ext cx="3583335" cy="673481"/>
            </a:xfrm>
            <a:prstGeom prst="rect">
              <a:avLst/>
            </a:prstGeom>
            <a:solidFill>
              <a:srgbClr val="05B3E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t"/>
            <a:lstStyle/>
            <a:p>
              <a:pPr>
                <a:spcAft>
                  <a:spcPts val="300"/>
                </a:spcAft>
              </a:pPr>
              <a:endParaRPr lang="en-US" sz="1050" i="1" dirty="0">
                <a:solidFill>
                  <a:srgbClr val="028BD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769581" y="6093065"/>
              <a:ext cx="1209165" cy="673481"/>
            </a:xfrm>
            <a:prstGeom prst="rect">
              <a:avLst/>
            </a:prstGeom>
            <a:noFill/>
            <a:ln>
              <a:solidFill>
                <a:srgbClr val="05B3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/>
            <a:lstStyle/>
            <a:p>
              <a:pPr algn="ctr"/>
              <a:endPara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0676187" y="6093065"/>
              <a:ext cx="1211013" cy="673481"/>
            </a:xfrm>
            <a:prstGeom prst="rect">
              <a:avLst/>
            </a:prstGeom>
            <a:noFill/>
            <a:ln>
              <a:solidFill>
                <a:srgbClr val="05B3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/>
            <a:lstStyle/>
            <a:p>
              <a:pPr algn="ctr"/>
              <a:endParaRPr lang="en-US" sz="1050" dirty="0">
                <a:solidFill>
                  <a:srgbClr val="028BDA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1416553" y="-26895"/>
            <a:ext cx="497542" cy="793376"/>
            <a:chOff x="11416553" y="-26895"/>
            <a:chExt cx="497542" cy="793376"/>
          </a:xfrm>
        </p:grpSpPr>
        <p:sp>
          <p:nvSpPr>
            <p:cNvPr id="71" name="Rectangle 70"/>
            <p:cNvSpPr/>
            <p:nvPr/>
          </p:nvSpPr>
          <p:spPr>
            <a:xfrm>
              <a:off x="11416553" y="-26895"/>
              <a:ext cx="497542" cy="793376"/>
            </a:xfrm>
            <a:prstGeom prst="rect">
              <a:avLst/>
            </a:prstGeom>
            <a:solidFill>
              <a:srgbClr val="04B4E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4824" y="303802"/>
              <a:ext cx="381000" cy="368300"/>
            </a:xfrm>
            <a:prstGeom prst="rect">
              <a:avLst/>
            </a:prstGeom>
          </p:spPr>
        </p:pic>
      </p:grpSp>
      <p:sp>
        <p:nvSpPr>
          <p:cNvPr id="62" name="Rectangle 61"/>
          <p:cNvSpPr/>
          <p:nvPr/>
        </p:nvSpPr>
        <p:spPr>
          <a:xfrm>
            <a:off x="2613072" y="1247753"/>
            <a:ext cx="9274128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Comparable products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613072" y="1624871"/>
            <a:ext cx="3099453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 1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035799" y="1624871"/>
            <a:ext cx="3583335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 2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769581" y="1624871"/>
            <a:ext cx="1209165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Estimated cost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07571" y="1624871"/>
            <a:ext cx="1851935" cy="339601"/>
          </a:xfrm>
          <a:prstGeom prst="rect">
            <a:avLst/>
          </a:prstGeom>
          <a:solidFill>
            <a:srgbClr val="0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Activity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10676187" y="1624871"/>
            <a:ext cx="1211013" cy="339601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ctr"/>
          <a:lstStyle/>
          <a:p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Estimated cost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707571" y="2014456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707571" y="2657135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07571" y="3299814"/>
            <a:ext cx="1851935" cy="592451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4" name="Rectangle 93"/>
          <p:cNvSpPr/>
          <p:nvPr/>
        </p:nvSpPr>
        <p:spPr>
          <a:xfrm rot="16200000">
            <a:off x="-431916" y="2783258"/>
            <a:ext cx="1877205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and user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707571" y="3933192"/>
            <a:ext cx="1851935" cy="667605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707571" y="4651191"/>
            <a:ext cx="1851935" cy="667605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4" name="Rectangle 103"/>
          <p:cNvSpPr/>
          <p:nvPr/>
        </p:nvSpPr>
        <p:spPr>
          <a:xfrm rot="16200000">
            <a:off x="-188877" y="4458955"/>
            <a:ext cx="1391127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Manufacturing </a:t>
            </a:r>
            <a:endParaRPr lang="en-US" sz="1100" dirty="0" smtClean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distribution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5" name="Rectangle 104"/>
          <p:cNvSpPr/>
          <p:nvPr/>
        </p:nvSpPr>
        <p:spPr>
          <a:xfrm rot="16200000">
            <a:off x="-28167" y="5734243"/>
            <a:ext cx="1069712" cy="339601"/>
          </a:xfrm>
          <a:prstGeom prst="rect">
            <a:avLst/>
          </a:prstGeom>
          <a:solidFill>
            <a:srgbClr val="585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57250">
              <a:lnSpc>
                <a:spcPct val="80000"/>
              </a:lnSpc>
              <a:spcBef>
                <a:spcPts val="0"/>
              </a:spcBef>
            </a:pPr>
            <a:r>
              <a:rPr lang="en-US" sz="1100" dirty="0" smtClean="0">
                <a:solidFill>
                  <a:prstClr val="white"/>
                </a:solidFill>
                <a:latin typeface="Franklin Gothic Demi" charset="0"/>
                <a:ea typeface="Franklin Gothic Demi" charset="0"/>
                <a:cs typeface="Franklin Gothic Demi" charset="0"/>
                <a:sym typeface="Gill Sans MT" panose="020B0502020104020203" pitchFamily="34" charset="0"/>
              </a:rPr>
              <a:t>[Additional core components]</a:t>
            </a:r>
            <a:endParaRPr lang="en-US" sz="1100" dirty="0">
              <a:solidFill>
                <a:prstClr val="white"/>
              </a:solidFill>
              <a:latin typeface="Franklin Gothic Demi" charset="0"/>
              <a:ea typeface="Franklin Gothic Demi" charset="0"/>
              <a:cs typeface="Franklin Gothic Demi" charset="0"/>
              <a:sym typeface="Gill Sans MT" panose="020B0502020104020203" pitchFamily="34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707571" y="5369190"/>
            <a:ext cx="1851935" cy="511068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07571" y="5923334"/>
            <a:ext cx="1851935" cy="511068"/>
          </a:xfrm>
          <a:prstGeom prst="rect">
            <a:avLst/>
          </a:prstGeom>
          <a:solidFill>
            <a:srgbClr val="5DC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2.2 EXERCISE 1 </a:t>
            </a:r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Comparable </a:t>
            </a:r>
            <a:r>
              <a:rPr lang="en-US" sz="16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 Analysis Tool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2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2752669" y="1589284"/>
            <a:ext cx="6238828" cy="339601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Recommended interventions + </a:t>
            </a:r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potential associated </a:t>
            </a:r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activities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2752669" y="1966402"/>
            <a:ext cx="6238828" cy="339601"/>
          </a:xfrm>
          <a:prstGeom prst="rect">
            <a:avLst/>
          </a:prstGeom>
          <a:pattFill prst="ltUpDiag">
            <a:fgClr>
              <a:srgbClr val="05B3E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9038541" y="1966402"/>
            <a:ext cx="2743200" cy="339601"/>
          </a:xfrm>
          <a:prstGeom prst="rect">
            <a:avLst/>
          </a:prstGeom>
          <a:pattFill prst="ltUpDiag">
            <a:fgClr>
              <a:srgbClr val="05B3E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748809" y="1966403"/>
            <a:ext cx="1956816" cy="2732627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Low awareness at points of access for target users</a:t>
            </a:r>
            <a:endParaRPr lang="en-US" sz="12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748808" y="1604094"/>
            <a:ext cx="1956818" cy="31288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2752669" y="2363909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Conduct clinical mentoring and training activities at public and private facilities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leveraging professional associations for many of the private sector visits and state ministries of health (SMoHs) at select public and private facilities to demonstrate commitment and secure buy-in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9038542" y="2360616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Manufacturers, implementers, SMoHs, facility directors, professional associations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2752669" y="3166348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Conduct training activities at private pharmacies and public pharmacies at PHCs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leveraging professional associations for many of the private sector visits and SMoHs at select public and private pharmacies to demonstrate commitment and secure buy-in; consider clinical mentoring at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primary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health centers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9038542" y="3159762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Manufacturers, implementers, SMoHs, PHC directors, professional associations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2752669" y="3968787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Conduct training activities for donors and private companies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currently distributing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delivery</a:t>
            </a:r>
            <a:r>
              <a:rPr lang="bg-BG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Mama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kits or considering this work in the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future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9038542" y="3958908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Implementers, SMoHs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2752667" y="4766406"/>
            <a:ext cx="6238828" cy="838978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Support states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with their forecasts</a:t>
            </a:r>
          </a:p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Compile state projections for demand into a forecast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and check against scale-up plan targets as well as realistic limitations (e.g., available funding)</a:t>
            </a:r>
          </a:p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Update forecast annually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9038539" y="4766406"/>
            <a:ext cx="2743202" cy="838978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Uptake coordinator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national forecasts and aggregating state forecasts </a:t>
            </a:r>
          </a:p>
          <a:p>
            <a:pPr marL="171450" indent="-171450">
              <a:spcAft>
                <a:spcPts val="300"/>
              </a:spcAft>
              <a:buFont typeface="Arial" charset="0"/>
              <a:buChar char="•"/>
            </a:pPr>
            <a:r>
              <a:rPr lang="en-US" sz="1050" b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States</a:t>
            </a:r>
            <a:r>
              <a:rPr lang="bg-BG" sz="1050" b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/</a:t>
            </a:r>
            <a:r>
              <a:rPr lang="en-US" sz="1050" b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implementers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state forecasts, with support of uptake coordinator, as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needed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131" name="Group 130"/>
          <p:cNvGrpSpPr/>
          <p:nvPr/>
        </p:nvGrpSpPr>
        <p:grpSpPr>
          <a:xfrm>
            <a:off x="821767" y="2360616"/>
            <a:ext cx="1810512" cy="2269423"/>
            <a:chOff x="656771" y="2019085"/>
            <a:chExt cx="1861545" cy="2269423"/>
          </a:xfrm>
        </p:grpSpPr>
        <p:sp>
          <p:nvSpPr>
            <p:cNvPr id="132" name="Rectangle 131"/>
            <p:cNvSpPr/>
            <p:nvPr/>
          </p:nvSpPr>
          <p:spPr>
            <a:xfrm>
              <a:off x="656771" y="2019085"/>
              <a:ext cx="1851935" cy="734084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dirty="0" smtClean="0">
                  <a:solidFill>
                    <a:srgbClr val="05B3E2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Facilities</a:t>
              </a:r>
              <a:endParaRPr lang="en-US" sz="12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656771" y="2824817"/>
              <a:ext cx="1851935" cy="737947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dirty="0">
                  <a:solidFill>
                    <a:srgbClr val="05B3E2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Pharmacies</a:t>
              </a: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666381" y="3630140"/>
              <a:ext cx="1851935" cy="658368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dirty="0" smtClean="0">
                  <a:solidFill>
                    <a:srgbClr val="05B3E2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Direct</a:t>
              </a:r>
              <a:endParaRPr lang="en-US" sz="1200" dirty="0">
                <a:solidFill>
                  <a:srgbClr val="05B3E2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sp>
        <p:nvSpPr>
          <p:cNvPr id="135" name="Rectangle 134"/>
          <p:cNvSpPr/>
          <p:nvPr/>
        </p:nvSpPr>
        <p:spPr>
          <a:xfrm>
            <a:off x="748807" y="4766406"/>
            <a:ext cx="1956816" cy="838978"/>
          </a:xfrm>
          <a:prstGeom prst="rect">
            <a:avLst/>
          </a:prstGeom>
          <a:solidFill>
            <a:srgbClr val="05B3E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300"/>
              </a:spcAft>
            </a:pPr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Lack of aggregated </a:t>
            </a:r>
            <a:r>
              <a:rPr lang="en-US" sz="1200" u="sng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demand forecasts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9038541" y="1604094"/>
            <a:ext cx="2743200" cy="31288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Potential  stakeholder responsible</a:t>
            </a:r>
          </a:p>
        </p:txBody>
      </p:sp>
      <p:grpSp>
        <p:nvGrpSpPr>
          <p:cNvPr id="139" name="Group 138"/>
          <p:cNvGrpSpPr/>
          <p:nvPr/>
        </p:nvGrpSpPr>
        <p:grpSpPr>
          <a:xfrm>
            <a:off x="9610294" y="605284"/>
            <a:ext cx="914400" cy="253916"/>
            <a:chOff x="9583645" y="6365322"/>
            <a:chExt cx="914400" cy="253916"/>
          </a:xfrm>
        </p:grpSpPr>
        <p:sp>
          <p:nvSpPr>
            <p:cNvPr id="140" name="TextBox 139"/>
            <p:cNvSpPr txBox="1"/>
            <p:nvPr/>
          </p:nvSpPr>
          <p:spPr>
            <a:xfrm>
              <a:off x="9583645" y="6365322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5B3E2"/>
                  </a:solidFill>
                </a:rPr>
                <a:t>Illustrative</a:t>
              </a:r>
            </a:p>
          </p:txBody>
        </p:sp>
        <p:cxnSp>
          <p:nvCxnSpPr>
            <p:cNvPr id="141" name="Straight Connector 140"/>
            <p:cNvCxnSpPr/>
            <p:nvPr/>
          </p:nvCxnSpPr>
          <p:spPr bwMode="auto">
            <a:xfrm>
              <a:off x="9675085" y="638952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>
              <a:off x="9675085" y="6597348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5B3E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43" name="TextBox 142"/>
          <p:cNvSpPr txBox="1"/>
          <p:nvPr/>
        </p:nvSpPr>
        <p:spPr>
          <a:xfrm>
            <a:off x="9447789" y="1031735"/>
            <a:ext cx="16771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multiple activities are tied to the barrier they should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map back to specific roles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and identify if those roles are national or sub-national</a:t>
            </a:r>
          </a:p>
        </p:txBody>
      </p:sp>
      <p:sp>
        <p:nvSpPr>
          <p:cNvPr id="144" name="Freeform 143"/>
          <p:cNvSpPr/>
          <p:nvPr/>
        </p:nvSpPr>
        <p:spPr>
          <a:xfrm flipH="1">
            <a:off x="9232677" y="1242479"/>
            <a:ext cx="177534" cy="322729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8" name="Rectangle 37"/>
          <p:cNvSpPr/>
          <p:nvPr/>
        </p:nvSpPr>
        <p:spPr>
          <a:xfrm rot="16200000">
            <a:off x="-1287532" y="3616091"/>
            <a:ext cx="3638982" cy="339601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and user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Rectangle 39"/>
          <p:cNvSpPr/>
          <p:nvPr/>
        </p:nvSpPr>
        <p:spPr>
          <a:xfrm rot="16200000">
            <a:off x="-4698" y="6035000"/>
            <a:ext cx="1073322" cy="339601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57250">
              <a:lnSpc>
                <a:spcPct val="80000"/>
              </a:lnSpc>
              <a:spcBef>
                <a:spcPts val="0"/>
              </a:spcBef>
            </a:pPr>
            <a:r>
              <a:rPr lang="en-US" sz="1100" dirty="0" smtClean="0">
                <a:solidFill>
                  <a:prstClr val="white"/>
                </a:solidFill>
                <a:latin typeface="Franklin Gothic Demi" charset="0"/>
                <a:ea typeface="Franklin Gothic Demi" charset="0"/>
                <a:cs typeface="Franklin Gothic Demi" charset="0"/>
                <a:sym typeface="Gill Sans MT" panose="020B0502020104020203" pitchFamily="34" charset="0"/>
              </a:rPr>
              <a:t>[Additional core components]</a:t>
            </a:r>
            <a:endParaRPr lang="en-US" sz="1100" dirty="0">
              <a:solidFill>
                <a:prstClr val="white"/>
              </a:solidFill>
              <a:latin typeface="Franklin Gothic Demi" charset="0"/>
              <a:ea typeface="Franklin Gothic Demi" charset="0"/>
              <a:cs typeface="Franklin Gothic Demi" charset="0"/>
              <a:sym typeface="Gill Sans MT" panose="020B0502020104020203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25524" y="5668140"/>
            <a:ext cx="1956816" cy="703028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300"/>
              </a:spcAft>
            </a:pPr>
            <a:r>
              <a:rPr lang="en-US" sz="1050" i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50" i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50" i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5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729383" y="5668138"/>
            <a:ext cx="6262111" cy="703146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>
              <a:spcAft>
                <a:spcPts val="300"/>
              </a:spcAft>
            </a:pPr>
            <a:r>
              <a:rPr lang="en-US" sz="1050" i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Think through detailed intervention…</a:t>
            </a: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038538" y="5668138"/>
            <a:ext cx="2719919" cy="703029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>
              <a:spcAft>
                <a:spcPts val="300"/>
              </a:spcAft>
            </a:pPr>
            <a:r>
              <a:rPr lang="en-US" sz="1050" i="1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Determine responsible party…</a:t>
            </a: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2.2 EXERCISE </a:t>
            </a:r>
            <a:r>
              <a:rPr lang="en-US" sz="24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Intervention </a:t>
            </a:r>
            <a:r>
              <a:rPr lang="en-US" sz="16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Design Tool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5B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Set</a:t>
            </a:r>
            <a:r>
              <a:rPr lang="is-I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…Build a Strategy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2729386" y="1604094"/>
            <a:ext cx="6238828" cy="324791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Recommended interventions + </a:t>
            </a:r>
            <a:r>
              <a:rPr lang="en-US" sz="1200" b="1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potential associated </a:t>
            </a:r>
            <a:r>
              <a:rPr lang="en-US" sz="1200" b="1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activities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725526" y="1966404"/>
            <a:ext cx="1956816" cy="748866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0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>
              <a:lnSpc>
                <a:spcPts val="1240"/>
              </a:lnSpc>
            </a:pPr>
            <a:endParaRPr lang="en-US" sz="10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725525" y="1604094"/>
            <a:ext cx="1956818" cy="31288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Barrier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2729386" y="1974030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9015259" y="1970737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2729386" y="2776469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9015259" y="2769883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2729386" y="3578908"/>
            <a:ext cx="6238828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9015259" y="3569029"/>
            <a:ext cx="2743200" cy="744533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2729384" y="4379182"/>
            <a:ext cx="6238828" cy="748867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9015256" y="4379182"/>
            <a:ext cx="2743202" cy="748867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9015258" y="1604094"/>
            <a:ext cx="2743200" cy="31288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Potential  stakeholder responsible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729384" y="5194128"/>
            <a:ext cx="6238828" cy="734654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015256" y="5194128"/>
            <a:ext cx="2743202" cy="734654"/>
          </a:xfrm>
          <a:prstGeom prst="rect">
            <a:avLst/>
          </a:prstGeom>
          <a:solidFill>
            <a:srgbClr val="05B3E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>
              <a:spcAft>
                <a:spcPts val="300"/>
              </a:spcAft>
            </a:pPr>
            <a:endParaRPr lang="en-US" sz="1050" dirty="0">
              <a:solidFill>
                <a:srgbClr val="028BD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04B4E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824" y="303802"/>
            <a:ext cx="381000" cy="3683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0524694" y="0"/>
            <a:ext cx="403412" cy="47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dirty="0">
              <a:solidFill>
                <a:srgbClr val="05B3E2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65125" y="5315422"/>
            <a:ext cx="748866" cy="477854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50" dirty="0" smtClean="0">
                <a:latin typeface="Franklin Gothic Book" charset="0"/>
                <a:ea typeface="Franklin Gothic Book" charset="0"/>
                <a:cs typeface="Franklin Gothic Book" charset="0"/>
              </a:rPr>
              <a:t>COORDINATION</a:t>
            </a:r>
            <a:endParaRPr lang="en-US" sz="7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25526" y="2764423"/>
            <a:ext cx="1956816" cy="748866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0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>
              <a:lnSpc>
                <a:spcPts val="1240"/>
              </a:lnSpc>
            </a:pPr>
            <a:endParaRPr lang="en-US" sz="10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25526" y="4369302"/>
            <a:ext cx="1956816" cy="748866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0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>
              <a:lnSpc>
                <a:spcPts val="1240"/>
              </a:lnSpc>
            </a:pPr>
            <a:endParaRPr lang="en-US" sz="10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25526" y="5179916"/>
            <a:ext cx="1956816" cy="748866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0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>
              <a:lnSpc>
                <a:spcPts val="1240"/>
              </a:lnSpc>
            </a:pPr>
            <a:endParaRPr lang="en-US" sz="10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25526" y="3572592"/>
            <a:ext cx="1956816" cy="748866"/>
          </a:xfrm>
          <a:prstGeom prst="rect">
            <a:avLst/>
          </a:prstGeom>
          <a:noFill/>
          <a:ln>
            <a:solidFill>
              <a:srgbClr val="04B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1240"/>
              </a:lnSpc>
            </a:pP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 appropriate barriers according to the core components of scaling here</a:t>
            </a:r>
            <a:r>
              <a:rPr lang="is-I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…</a:t>
            </a:r>
            <a:r>
              <a:rPr lang="en-US" sz="1000" i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endParaRPr lang="en-US" sz="1000" i="1" u="sng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>
              <a:lnSpc>
                <a:spcPts val="1240"/>
              </a:lnSpc>
            </a:pPr>
            <a:endParaRPr lang="en-US" sz="1000" b="1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8" name="Rectangle 47"/>
          <p:cNvSpPr/>
          <p:nvPr/>
        </p:nvSpPr>
        <p:spPr>
          <a:xfrm rot="16200000">
            <a:off x="65126" y="2899927"/>
            <a:ext cx="748866" cy="47785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50" dirty="0" smtClean="0">
                <a:latin typeface="Franklin Gothic Book" charset="0"/>
                <a:ea typeface="Franklin Gothic Book" charset="0"/>
                <a:cs typeface="Franklin Gothic Book" charset="0"/>
              </a:rPr>
              <a:t>MANUFACTURING and DISTRIBUTION</a:t>
            </a:r>
            <a:endParaRPr lang="en-US" sz="7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 rot="16200000">
            <a:off x="65127" y="2101908"/>
            <a:ext cx="748866" cy="477858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AND USER</a:t>
            </a:r>
            <a:endParaRPr lang="en-US" sz="7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0" name="Rectangle 49"/>
          <p:cNvSpPr/>
          <p:nvPr/>
        </p:nvSpPr>
        <p:spPr>
          <a:xfrm rot="16200000">
            <a:off x="65125" y="3700201"/>
            <a:ext cx="748866" cy="477855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50" dirty="0" smtClean="0">
                <a:latin typeface="Franklin Gothic Book" charset="0"/>
                <a:ea typeface="Franklin Gothic Book" charset="0"/>
                <a:cs typeface="Franklin Gothic Book" charset="0"/>
              </a:rPr>
              <a:t>CLINICAL EVIDENCE </a:t>
            </a:r>
          </a:p>
          <a:p>
            <a:pPr algn="ctr"/>
            <a:r>
              <a:rPr lang="en-US" sz="750" dirty="0" smtClean="0">
                <a:latin typeface="Franklin Gothic Book" charset="0"/>
                <a:ea typeface="Franklin Gothic Book" charset="0"/>
                <a:cs typeface="Franklin Gothic Book" charset="0"/>
              </a:rPr>
              <a:t>and REGULATORY</a:t>
            </a:r>
            <a:endParaRPr lang="en-US" sz="7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1" name="Rectangle 50"/>
          <p:cNvSpPr/>
          <p:nvPr/>
        </p:nvSpPr>
        <p:spPr>
          <a:xfrm rot="16200000">
            <a:off x="65126" y="4514688"/>
            <a:ext cx="748866" cy="477856"/>
          </a:xfrm>
          <a:prstGeom prst="rect">
            <a:avLst/>
          </a:prstGeom>
          <a:solidFill>
            <a:srgbClr val="585C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50" dirty="0" smtClean="0">
                <a:latin typeface="Franklin Gothic Book" charset="0"/>
                <a:ea typeface="Franklin Gothic Book" charset="0"/>
                <a:cs typeface="Franklin Gothic Book" charset="0"/>
              </a:rPr>
              <a:t>POLICY, ADVOCACY, and FINANCING</a:t>
            </a:r>
            <a:endParaRPr lang="en-US" sz="7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2.2 EXERCISE 2 </a:t>
            </a:r>
            <a:r>
              <a:rPr lang="en-US" sz="1600" b="1" dirty="0" smtClean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Intervention </a:t>
            </a:r>
            <a:r>
              <a:rPr lang="en-US" sz="1600" b="1" dirty="0">
                <a:solidFill>
                  <a:srgbClr val="05B3E2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Design Tool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9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51366" y="1040996"/>
            <a:ext cx="59511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9598D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3.1: </a:t>
            </a:r>
            <a:r>
              <a:rPr lang="en-US" sz="1600" dirty="0" smtClean="0">
                <a:solidFill>
                  <a:srgbClr val="29598D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Develop operational launch plan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Operational Launch Plan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Cost Estimate Tool</a:t>
            </a:r>
          </a:p>
          <a:p>
            <a:endParaRPr lang="en-US" sz="160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600" dirty="0" smtClean="0">
                <a:solidFill>
                  <a:srgbClr val="29598D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3.2: </a:t>
            </a:r>
            <a:r>
              <a:rPr lang="en-US" sz="1600" dirty="0" smtClean="0">
                <a:solidFill>
                  <a:srgbClr val="29598D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Set uptake targets and create monitoring plan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Monitoring and Evaluation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Goals and Targets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Country Dashboard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M&amp;E Framework Dictionary Tool</a:t>
            </a:r>
            <a:endParaRPr lang="en-US" sz="160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16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06" y="1618988"/>
            <a:ext cx="190500" cy="25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06" y="2577980"/>
            <a:ext cx="190500" cy="254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5628" b="44300"/>
          <a:stretch/>
        </p:blipFill>
        <p:spPr>
          <a:xfrm>
            <a:off x="2768483" y="4399004"/>
            <a:ext cx="6655034" cy="24589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488" y="4423718"/>
            <a:ext cx="914400" cy="292100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856612" y="1583340"/>
            <a:ext cx="3097427" cy="0"/>
          </a:xfrm>
          <a:prstGeom prst="line">
            <a:avLst/>
          </a:prstGeom>
          <a:ln>
            <a:solidFill>
              <a:srgbClr val="2959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56612" y="2577980"/>
            <a:ext cx="3097427" cy="0"/>
          </a:xfrm>
          <a:prstGeom prst="line">
            <a:avLst/>
          </a:prstGeom>
          <a:ln>
            <a:solidFill>
              <a:srgbClr val="2959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342900" y="6079522"/>
            <a:ext cx="1812894" cy="626078"/>
            <a:chOff x="342900" y="6079522"/>
            <a:chExt cx="1812894" cy="626078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9006" y="6197590"/>
              <a:ext cx="312360" cy="41648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10176" y="6221164"/>
              <a:ext cx="1437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999993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Tools available only in this Supplemental Toolkit</a:t>
              </a:r>
              <a:endParaRPr lang="en-US" sz="9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42900" y="6079522"/>
              <a:ext cx="1812894" cy="626078"/>
            </a:xfrm>
            <a:prstGeom prst="rect">
              <a:avLst/>
            </a:prstGeom>
            <a:noFill/>
            <a:ln>
              <a:solidFill>
                <a:srgbClr val="999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Bent-Up Arrow 28"/>
          <p:cNvSpPr/>
          <p:nvPr/>
        </p:nvSpPr>
        <p:spPr>
          <a:xfrm>
            <a:off x="9496698" y="790775"/>
            <a:ext cx="2444057" cy="4983950"/>
          </a:xfrm>
          <a:prstGeom prst="bentUpArrow">
            <a:avLst>
              <a:gd name="adj1" fmla="val 0"/>
              <a:gd name="adj2" fmla="val 2375"/>
              <a:gd name="adj3" fmla="val 4048"/>
            </a:avLst>
          </a:prstGeom>
          <a:solidFill>
            <a:srgbClr val="29598D"/>
          </a:solidFill>
          <a:ln>
            <a:solidFill>
              <a:srgbClr val="2959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Scale-Up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 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9610344" y="465617"/>
            <a:ext cx="1803699" cy="443853"/>
            <a:chOff x="352095" y="5184648"/>
            <a:chExt cx="1803699" cy="443853"/>
          </a:xfrm>
        </p:grpSpPr>
        <p:sp>
          <p:nvSpPr>
            <p:cNvPr id="20" name="Action Button: Custom 19">
              <a:hlinkClick r:id="rId6" action="ppaction://hlinksldjump" highlightClick="1"/>
            </p:cNvPr>
            <p:cNvSpPr/>
            <p:nvPr/>
          </p:nvSpPr>
          <p:spPr>
            <a:xfrm>
              <a:off x="352095" y="5184648"/>
              <a:ext cx="1803699" cy="443853"/>
            </a:xfrm>
            <a:prstGeom prst="actionButtonBlank">
              <a:avLst/>
            </a:prstGeom>
            <a:solidFill>
              <a:srgbClr val="585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Click to return to the </a:t>
              </a:r>
            </a:p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Table of Contents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9023" y="5190085"/>
              <a:ext cx="432948" cy="432948"/>
            </a:xfrm>
            <a:prstGeom prst="rect">
              <a:avLst/>
            </a:prstGeom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Scale-Up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 EXERCISE 1</a:t>
            </a:r>
          </a:p>
          <a:p>
            <a:r>
              <a:rPr lang="en-US" sz="1600" b="1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Operational Launch Plan Tool</a:t>
            </a:r>
            <a:endParaRPr lang="en-US" sz="1600" b="1" dirty="0" smtClean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03498" y="1035803"/>
            <a:ext cx="14366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Months after launch</a:t>
            </a:r>
            <a:endParaRPr lang="en-US" sz="11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97253" y="873508"/>
            <a:ext cx="303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Timeline to show overall sequencing of activities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for strategic interventions across the five core components of scale-up</a:t>
            </a:r>
          </a:p>
        </p:txBody>
      </p:sp>
      <p:sp>
        <p:nvSpPr>
          <p:cNvPr id="15" name="Freeform 14"/>
          <p:cNvSpPr/>
          <p:nvPr/>
        </p:nvSpPr>
        <p:spPr>
          <a:xfrm>
            <a:off x="11165307" y="1022679"/>
            <a:ext cx="914400" cy="1937084"/>
          </a:xfrm>
          <a:custGeom>
            <a:avLst/>
            <a:gdLst>
              <a:gd name="connsiteX0" fmla="*/ 0 w 914400"/>
              <a:gd name="connsiteY0" fmla="*/ 0 h 1937084"/>
              <a:gd name="connsiteX1" fmla="*/ 914400 w 914400"/>
              <a:gd name="connsiteY1" fmla="*/ 0 h 1937084"/>
              <a:gd name="connsiteX2" fmla="*/ 914400 w 914400"/>
              <a:gd name="connsiteY2" fmla="*/ 1937084 h 1937084"/>
              <a:gd name="connsiteX3" fmla="*/ 745958 w 914400"/>
              <a:gd name="connsiteY3" fmla="*/ 1937084 h 193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937084">
                <a:moveTo>
                  <a:pt x="0" y="0"/>
                </a:moveTo>
                <a:lnTo>
                  <a:pt x="914400" y="0"/>
                </a:lnTo>
                <a:lnTo>
                  <a:pt x="914400" y="1937084"/>
                </a:lnTo>
                <a:lnTo>
                  <a:pt x="745958" y="1937084"/>
                </a:lnTo>
              </a:path>
            </a:pathLst>
          </a:custGeom>
          <a:noFill/>
          <a:ln>
            <a:solidFill>
              <a:srgbClr val="EE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342900" y="1617404"/>
            <a:ext cx="1658436" cy="528630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2900" y="2194849"/>
            <a:ext cx="1658436" cy="528630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42900" y="2772294"/>
            <a:ext cx="1658436" cy="528630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42900" y="3349737"/>
            <a:ext cx="1658436" cy="82004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42900" y="4228715"/>
            <a:ext cx="1658436" cy="852686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01336" y="1249536"/>
            <a:ext cx="9923963" cy="304800"/>
            <a:chOff x="676486" y="1598460"/>
            <a:chExt cx="11210713" cy="304800"/>
          </a:xfrm>
          <a:solidFill>
            <a:srgbClr val="00518A">
              <a:alpha val="69804"/>
            </a:srgbClr>
          </a:solidFill>
        </p:grpSpPr>
        <p:sp>
          <p:nvSpPr>
            <p:cNvPr id="35" name="Chevron 34"/>
            <p:cNvSpPr/>
            <p:nvPr/>
          </p:nvSpPr>
          <p:spPr>
            <a:xfrm>
              <a:off x="676486" y="1598460"/>
              <a:ext cx="1714445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0 – 3 </a:t>
              </a: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36" name="Chevron 35"/>
            <p:cNvSpPr/>
            <p:nvPr/>
          </p:nvSpPr>
          <p:spPr>
            <a:xfrm>
              <a:off x="2317477" y="1598460"/>
              <a:ext cx="1438445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3 – 6</a:t>
              </a:r>
            </a:p>
          </p:txBody>
        </p:sp>
        <p:sp>
          <p:nvSpPr>
            <p:cNvPr id="37" name="Chevron 36"/>
            <p:cNvSpPr/>
            <p:nvPr/>
          </p:nvSpPr>
          <p:spPr>
            <a:xfrm>
              <a:off x="3683725" y="1598460"/>
              <a:ext cx="26638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6 – 12</a:t>
              </a:r>
            </a:p>
          </p:txBody>
        </p:sp>
        <p:sp>
          <p:nvSpPr>
            <p:cNvPr id="38" name="Chevron 37"/>
            <p:cNvSpPr/>
            <p:nvPr/>
          </p:nvSpPr>
          <p:spPr>
            <a:xfrm>
              <a:off x="6244965" y="1598460"/>
              <a:ext cx="5642234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12 – 24</a:t>
              </a:r>
            </a:p>
          </p:txBody>
        </p:sp>
      </p:grpSp>
      <p:sp>
        <p:nvSpPr>
          <p:cNvPr id="56" name="Rectangle 55"/>
          <p:cNvSpPr/>
          <p:nvPr/>
        </p:nvSpPr>
        <p:spPr>
          <a:xfrm>
            <a:off x="2056857" y="1617403"/>
            <a:ext cx="1314493" cy="525318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r>
              <a:rPr lang="en-US" sz="105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Release messaging materials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424779" y="1617403"/>
            <a:ext cx="1266783" cy="525318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Complete national </a:t>
            </a:r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state </a:t>
            </a: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demand forecasts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056857" y="2191538"/>
            <a:ext cx="1314493" cy="531939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r>
              <a:rPr lang="en-US" sz="105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Create fund to subsidize 75% commodity cost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424779" y="2191539"/>
            <a:ext cx="1266783" cy="531938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Start disbursing funds </a:t>
            </a:r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to </a:t>
            </a:r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733934" y="2189262"/>
            <a:ext cx="7191364" cy="534215"/>
            <a:chOff x="4365946" y="2607961"/>
            <a:chExt cx="7559353" cy="484671"/>
          </a:xfrm>
        </p:grpSpPr>
        <p:sp>
          <p:nvSpPr>
            <p:cNvPr id="60" name="Rectangle 59"/>
            <p:cNvSpPr/>
            <p:nvPr/>
          </p:nvSpPr>
          <p:spPr>
            <a:xfrm>
              <a:off x="4365946" y="2607961"/>
              <a:ext cx="7559353" cy="218930"/>
            </a:xfrm>
            <a:prstGeom prst="rect">
              <a:avLst/>
            </a:prstGeom>
            <a:solidFill>
              <a:srgbClr val="00518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Oversee efforts to subsidize 75% commodity costs for states launching programs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365946" y="2873702"/>
              <a:ext cx="2404651" cy="218930"/>
            </a:xfrm>
            <a:prstGeom prst="rect">
              <a:avLst/>
            </a:prstGeom>
            <a:solidFill>
              <a:srgbClr val="00518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Expand private sector delivery channels</a:t>
              </a:r>
            </a:p>
          </p:txBody>
        </p:sp>
      </p:grpSp>
      <p:sp>
        <p:nvSpPr>
          <p:cNvPr id="48" name="Rectangle 47"/>
          <p:cNvSpPr/>
          <p:nvPr/>
        </p:nvSpPr>
        <p:spPr>
          <a:xfrm>
            <a:off x="2056858" y="2772294"/>
            <a:ext cx="9868440" cy="528630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Monitor evidence from future studies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2056857" y="3349738"/>
            <a:ext cx="1314493" cy="531939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Close funding gap for scale-up plan</a:t>
            </a:r>
          </a:p>
        </p:txBody>
      </p:sp>
      <p:sp>
        <p:nvSpPr>
          <p:cNvPr id="72" name="Rectangle 71"/>
          <p:cNvSpPr/>
          <p:nvPr/>
        </p:nvSpPr>
        <p:spPr>
          <a:xfrm>
            <a:off x="3425843" y="3349737"/>
            <a:ext cx="8499456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Conduct in-person advocacy visits to hospitals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425843" y="3640368"/>
            <a:ext cx="8499456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Send representative to promote product at all relevant professional association conferences</a:t>
            </a:r>
          </a:p>
        </p:txBody>
      </p:sp>
      <p:sp>
        <p:nvSpPr>
          <p:cNvPr id="74" name="Rectangle 73"/>
          <p:cNvSpPr/>
          <p:nvPr/>
        </p:nvSpPr>
        <p:spPr>
          <a:xfrm>
            <a:off x="2056857" y="3928467"/>
            <a:ext cx="9868442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Add product to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EML/relevant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lists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3424779" y="4226906"/>
            <a:ext cx="8500520" cy="241310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Conduct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M&amp;E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activities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056857" y="4229713"/>
            <a:ext cx="1314493" cy="238504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Finalize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M&amp;E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system</a:t>
            </a:r>
          </a:p>
        </p:txBody>
      </p:sp>
      <p:sp>
        <p:nvSpPr>
          <p:cNvPr id="77" name="Rectangle 76"/>
          <p:cNvSpPr/>
          <p:nvPr/>
        </p:nvSpPr>
        <p:spPr>
          <a:xfrm>
            <a:off x="2056857" y="4521871"/>
            <a:ext cx="1314493" cy="559530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Formalize coordinating mechanism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424779" y="4523602"/>
            <a:ext cx="8500520" cy="251851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Host coordination meetings (monthly for the first year, quarterly thereafter)</a:t>
            </a:r>
          </a:p>
        </p:txBody>
      </p:sp>
      <p:sp>
        <p:nvSpPr>
          <p:cNvPr id="79" name="Rectangle 78"/>
          <p:cNvSpPr/>
          <p:nvPr/>
        </p:nvSpPr>
        <p:spPr>
          <a:xfrm>
            <a:off x="3424779" y="4829550"/>
            <a:ext cx="8500520" cy="251851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Update phasing strategy each quarter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2050511" y="5178860"/>
            <a:ext cx="8047004" cy="1432924"/>
            <a:chOff x="1551881" y="5178860"/>
            <a:chExt cx="8047004" cy="1432924"/>
          </a:xfrm>
        </p:grpSpPr>
        <p:sp>
          <p:nvSpPr>
            <p:cNvPr id="80" name="Rectangle 79"/>
            <p:cNvSpPr/>
            <p:nvPr/>
          </p:nvSpPr>
          <p:spPr>
            <a:xfrm>
              <a:off x="1551881" y="5178860"/>
              <a:ext cx="1104198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Owner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4643387" y="5178860"/>
              <a:ext cx="2567202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Activity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8615659" y="5178860"/>
              <a:ext cx="983226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Timeframe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2705254" y="5178860"/>
              <a:ext cx="1888958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Strategy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247732" y="5178860"/>
              <a:ext cx="1330784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Cost (USD)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551881" y="5422703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Donors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4643387" y="5418499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Improve packaging and branding for product 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8615659" y="5420156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6-12 months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705254" y="5418499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1 </a:t>
              </a:r>
              <a:r>
                <a:rPr lang="mr-IN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–</a:t>
              </a: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 Market user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551881" y="5666085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MoH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643387" y="5662933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Release messaging materials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8615659" y="566417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0-3 </a:t>
              </a: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months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2705254" y="5662933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1 </a:t>
              </a:r>
              <a:r>
                <a:rPr lang="mr-IN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–</a:t>
              </a: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 Market user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551881" y="5909467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MoH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643387" y="5907367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Update and disseminate training materials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8615659" y="590819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0-3 months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705254" y="5907367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1 </a:t>
              </a:r>
              <a:r>
                <a:rPr lang="mr-IN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–</a:t>
              </a: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 Market user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551881" y="6152851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MoH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4643387" y="6151800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Create fund to subsidize 75% commodity cost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15659" y="615221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0-3 months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2705254" y="6151800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2 - Manufacturing and distribution</a:t>
              </a: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1551881" y="6396235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MoH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643387" y="6396235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Start disbursing funds to states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247732" y="5418499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200,000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7247732" y="5662933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Covered by existing staff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247732" y="5907367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10,000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247732" y="6151800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580,000</a:t>
              </a: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247732" y="6396235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Covered by existing staff</a:t>
              </a: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8615659" y="639623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 smtClean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0-6 </a:t>
              </a: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months</a:t>
              </a: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705254" y="6396235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900" dirty="0">
                  <a:solidFill>
                    <a:srgbClr val="00518A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2 - Manufacturing and distribution</a:t>
              </a: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508641" y="5334455"/>
            <a:ext cx="136904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Table to enumerate all activities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with clear owner, cost, and timeframe; if helpful, table can also include sub-activities</a:t>
            </a:r>
          </a:p>
        </p:txBody>
      </p:sp>
      <p:sp>
        <p:nvSpPr>
          <p:cNvPr id="125" name="Freeform 124"/>
          <p:cNvSpPr/>
          <p:nvPr/>
        </p:nvSpPr>
        <p:spPr>
          <a:xfrm rot="16200000" flipH="1">
            <a:off x="1408972" y="5660225"/>
            <a:ext cx="201578" cy="983150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0" name="Group 129"/>
          <p:cNvGrpSpPr/>
          <p:nvPr/>
        </p:nvGrpSpPr>
        <p:grpSpPr>
          <a:xfrm>
            <a:off x="10066232" y="496394"/>
            <a:ext cx="914400" cy="253916"/>
            <a:chOff x="9599024" y="604333"/>
            <a:chExt cx="914400" cy="253916"/>
          </a:xfrm>
        </p:grpSpPr>
        <p:sp>
          <p:nvSpPr>
            <p:cNvPr id="131" name="TextBox 130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132" name="Straight Connector 131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2" name="Rectangle 8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34" y="1757226"/>
            <a:ext cx="368300" cy="165100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34" y="2337832"/>
            <a:ext cx="241300" cy="266700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534" y="2947126"/>
            <a:ext cx="279400" cy="228600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84" y="3616785"/>
            <a:ext cx="177800" cy="292100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124" y="4514110"/>
            <a:ext cx="289310" cy="289310"/>
          </a:xfrm>
          <a:prstGeom prst="rect">
            <a:avLst/>
          </a:prstGeom>
        </p:spPr>
      </p:pic>
      <p:sp>
        <p:nvSpPr>
          <p:cNvPr id="129" name="TextBox 128"/>
          <p:cNvSpPr txBox="1"/>
          <p:nvPr/>
        </p:nvSpPr>
        <p:spPr>
          <a:xfrm>
            <a:off x="710784" y="1745351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USER</a:t>
            </a:r>
          </a:p>
          <a:p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10784" y="2276976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AND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DISTRIBUTION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10784" y="2855691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EVIDENCE </a:t>
            </a:r>
          </a:p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 REGULATORY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10784" y="3562780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POLICY, ADVOCACY, AND FINANCING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10784" y="4533724"/>
            <a:ext cx="1347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COORDINATION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45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Scale-Up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 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303498" y="1035803"/>
            <a:ext cx="14366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Months after launch</a:t>
            </a:r>
            <a:endParaRPr lang="en-US" sz="11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185" name="Rectangle 184"/>
          <p:cNvSpPr/>
          <p:nvPr/>
        </p:nvSpPr>
        <p:spPr>
          <a:xfrm>
            <a:off x="342900" y="1617404"/>
            <a:ext cx="1658436" cy="528630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342900" y="2194849"/>
            <a:ext cx="1658436" cy="528630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7" name="Rectangle 186"/>
          <p:cNvSpPr/>
          <p:nvPr/>
        </p:nvSpPr>
        <p:spPr>
          <a:xfrm>
            <a:off x="342900" y="2772294"/>
            <a:ext cx="1658436" cy="528630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342900" y="3349737"/>
            <a:ext cx="1658436" cy="82004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342900" y="4228715"/>
            <a:ext cx="1658436" cy="852686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grpSp>
        <p:nvGrpSpPr>
          <p:cNvPr id="190" name="Group 189"/>
          <p:cNvGrpSpPr/>
          <p:nvPr/>
        </p:nvGrpSpPr>
        <p:grpSpPr>
          <a:xfrm>
            <a:off x="2001336" y="1249536"/>
            <a:ext cx="9923963" cy="304800"/>
            <a:chOff x="676486" y="1598460"/>
            <a:chExt cx="11210713" cy="304800"/>
          </a:xfrm>
          <a:solidFill>
            <a:srgbClr val="00518A">
              <a:alpha val="69804"/>
            </a:srgbClr>
          </a:solidFill>
        </p:grpSpPr>
        <p:sp>
          <p:nvSpPr>
            <p:cNvPr id="191" name="Chevron 190"/>
            <p:cNvSpPr/>
            <p:nvPr/>
          </p:nvSpPr>
          <p:spPr>
            <a:xfrm>
              <a:off x="676486" y="1598460"/>
              <a:ext cx="1714445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0 – 3 </a:t>
              </a:r>
              <a:endParaRPr lang="en-US" sz="12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192" name="Chevron 191"/>
            <p:cNvSpPr/>
            <p:nvPr/>
          </p:nvSpPr>
          <p:spPr>
            <a:xfrm>
              <a:off x="2317477" y="1598460"/>
              <a:ext cx="1438445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3 – 6</a:t>
              </a:r>
            </a:p>
          </p:txBody>
        </p:sp>
        <p:sp>
          <p:nvSpPr>
            <p:cNvPr id="193" name="Chevron 192"/>
            <p:cNvSpPr/>
            <p:nvPr/>
          </p:nvSpPr>
          <p:spPr>
            <a:xfrm>
              <a:off x="3683725" y="1598460"/>
              <a:ext cx="26638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6 – 12</a:t>
              </a:r>
            </a:p>
          </p:txBody>
        </p:sp>
        <p:sp>
          <p:nvSpPr>
            <p:cNvPr id="194" name="Chevron 193"/>
            <p:cNvSpPr/>
            <p:nvPr/>
          </p:nvSpPr>
          <p:spPr>
            <a:xfrm>
              <a:off x="6244965" y="1598460"/>
              <a:ext cx="5642234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12 – 24</a:t>
              </a:r>
            </a:p>
          </p:txBody>
        </p:sp>
      </p:grpSp>
      <p:sp>
        <p:nvSpPr>
          <p:cNvPr id="195" name="Rectangle 194"/>
          <p:cNvSpPr/>
          <p:nvPr/>
        </p:nvSpPr>
        <p:spPr>
          <a:xfrm>
            <a:off x="2056857" y="1617403"/>
            <a:ext cx="1314493" cy="525318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96" name="Rectangle 195"/>
          <p:cNvSpPr/>
          <p:nvPr/>
        </p:nvSpPr>
        <p:spPr>
          <a:xfrm>
            <a:off x="3424779" y="1617403"/>
            <a:ext cx="1266783" cy="525318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7" name="Rectangle 196"/>
          <p:cNvSpPr/>
          <p:nvPr/>
        </p:nvSpPr>
        <p:spPr>
          <a:xfrm>
            <a:off x="2056857" y="2191538"/>
            <a:ext cx="1314493" cy="531939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3424779" y="2191539"/>
            <a:ext cx="1266783" cy="531938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0" rtlCol="0" anchor="t"/>
          <a:lstStyle/>
          <a:p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199" name="Group 198"/>
          <p:cNvGrpSpPr/>
          <p:nvPr/>
        </p:nvGrpSpPr>
        <p:grpSpPr>
          <a:xfrm>
            <a:off x="4733934" y="2189262"/>
            <a:ext cx="7191364" cy="534215"/>
            <a:chOff x="4365946" y="2607961"/>
            <a:chExt cx="7559353" cy="484671"/>
          </a:xfrm>
        </p:grpSpPr>
        <p:sp>
          <p:nvSpPr>
            <p:cNvPr id="200" name="Rectangle 199"/>
            <p:cNvSpPr/>
            <p:nvPr/>
          </p:nvSpPr>
          <p:spPr>
            <a:xfrm>
              <a:off x="4365946" y="2607961"/>
              <a:ext cx="7559353" cy="218930"/>
            </a:xfrm>
            <a:prstGeom prst="rect">
              <a:avLst/>
            </a:prstGeom>
            <a:solidFill>
              <a:srgbClr val="00518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4365946" y="2873702"/>
              <a:ext cx="2404651" cy="218930"/>
            </a:xfrm>
            <a:prstGeom prst="rect">
              <a:avLst/>
            </a:prstGeom>
            <a:solidFill>
              <a:srgbClr val="00518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ctr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sp>
        <p:nvSpPr>
          <p:cNvPr id="202" name="Rectangle 201"/>
          <p:cNvSpPr/>
          <p:nvPr/>
        </p:nvSpPr>
        <p:spPr>
          <a:xfrm>
            <a:off x="2056858" y="2772294"/>
            <a:ext cx="9868440" cy="528630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2056857" y="3349738"/>
            <a:ext cx="1314493" cy="531939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3425843" y="3349737"/>
            <a:ext cx="8499456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3425843" y="3640368"/>
            <a:ext cx="8499456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2056857" y="3928467"/>
            <a:ext cx="9868442" cy="241310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3424779" y="4226906"/>
            <a:ext cx="8500520" cy="241310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2056857" y="4229713"/>
            <a:ext cx="1314493" cy="238504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9" name="Rectangle 208"/>
          <p:cNvSpPr/>
          <p:nvPr/>
        </p:nvSpPr>
        <p:spPr>
          <a:xfrm>
            <a:off x="2056857" y="4521871"/>
            <a:ext cx="1314493" cy="559530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18288" rIns="0" rtlCol="0" anchor="t"/>
          <a:lstStyle/>
          <a:p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10" name="Rectangle 209"/>
          <p:cNvSpPr/>
          <p:nvPr/>
        </p:nvSpPr>
        <p:spPr>
          <a:xfrm>
            <a:off x="3424779" y="4523602"/>
            <a:ext cx="8500520" cy="251851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3424779" y="4829550"/>
            <a:ext cx="8500520" cy="251851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212" name="Group 211"/>
          <p:cNvGrpSpPr/>
          <p:nvPr/>
        </p:nvGrpSpPr>
        <p:grpSpPr>
          <a:xfrm>
            <a:off x="2050511" y="5178860"/>
            <a:ext cx="8047004" cy="1432924"/>
            <a:chOff x="1551881" y="5178860"/>
            <a:chExt cx="8047004" cy="1432924"/>
          </a:xfrm>
        </p:grpSpPr>
        <p:sp>
          <p:nvSpPr>
            <p:cNvPr id="213" name="Rectangle 212"/>
            <p:cNvSpPr/>
            <p:nvPr/>
          </p:nvSpPr>
          <p:spPr>
            <a:xfrm>
              <a:off x="1551881" y="5178860"/>
              <a:ext cx="1104198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Owner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4643387" y="5178860"/>
              <a:ext cx="2567202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Activity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8615659" y="5178860"/>
              <a:ext cx="983226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Timeframe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2705254" y="5178860"/>
              <a:ext cx="1888958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Strategy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7247732" y="5178860"/>
              <a:ext cx="1330784" cy="20829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r>
                <a:rPr lang="en-US" sz="1000" dirty="0" smtClean="0">
                  <a:latin typeface="Franklin Gothic Demi" charset="0"/>
                  <a:ea typeface="Franklin Gothic Demi" charset="0"/>
                  <a:cs typeface="Franklin Gothic Demi" charset="0"/>
                </a:rPr>
                <a:t>Cost (USD)</a:t>
              </a:r>
              <a:endParaRPr lang="en-US" sz="1000" dirty="0"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1551881" y="5422703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4643387" y="5418499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8615659" y="5420156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2705254" y="5418499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1551881" y="5666085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3" name="Rectangle 222"/>
            <p:cNvSpPr/>
            <p:nvPr/>
          </p:nvSpPr>
          <p:spPr>
            <a:xfrm>
              <a:off x="4643387" y="5662933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4" name="Rectangle 223"/>
            <p:cNvSpPr/>
            <p:nvPr/>
          </p:nvSpPr>
          <p:spPr>
            <a:xfrm>
              <a:off x="8615659" y="566417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5" name="Rectangle 224"/>
            <p:cNvSpPr/>
            <p:nvPr/>
          </p:nvSpPr>
          <p:spPr>
            <a:xfrm>
              <a:off x="2705254" y="5662933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1551881" y="5909467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4643387" y="5907367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8615659" y="590819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2705254" y="5907367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1551881" y="6152851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1" name="Rectangle 230"/>
            <p:cNvSpPr/>
            <p:nvPr/>
          </p:nvSpPr>
          <p:spPr>
            <a:xfrm>
              <a:off x="4643387" y="6151800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8615659" y="615221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2705254" y="6151800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4" name="Rectangle 233"/>
            <p:cNvSpPr/>
            <p:nvPr/>
          </p:nvSpPr>
          <p:spPr>
            <a:xfrm>
              <a:off x="1551881" y="6396235"/>
              <a:ext cx="1104197" cy="210294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 anchorCtr="0"/>
            <a:lstStyle/>
            <a:p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4643387" y="6396235"/>
              <a:ext cx="2567202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7247732" y="5418499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7" name="Rectangle 236"/>
            <p:cNvSpPr/>
            <p:nvPr/>
          </p:nvSpPr>
          <p:spPr>
            <a:xfrm>
              <a:off x="7247732" y="5662933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7247732" y="5907367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39" name="Rectangle 238"/>
            <p:cNvSpPr/>
            <p:nvPr/>
          </p:nvSpPr>
          <p:spPr>
            <a:xfrm>
              <a:off x="7247732" y="6151800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7247732" y="6396235"/>
              <a:ext cx="1330784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8615659" y="6396235"/>
              <a:ext cx="983226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2705254" y="6396235"/>
              <a:ext cx="1888958" cy="215549"/>
            </a:xfrm>
            <a:prstGeom prst="rect">
              <a:avLst/>
            </a:prstGeom>
            <a:solidFill>
              <a:srgbClr val="00518A">
                <a:alpha val="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0" bIns="0" rtlCol="0" anchor="ctr" anchorCtr="0"/>
            <a:lstStyle/>
            <a:p>
              <a:pPr>
                <a:lnSpc>
                  <a:spcPts val="1160"/>
                </a:lnSpc>
                <a:defRPr/>
              </a:pPr>
              <a:endParaRPr lang="en-US" sz="900" dirty="0">
                <a:solidFill>
                  <a:srgbClr val="00518A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pic>
        <p:nvPicPr>
          <p:cNvPr id="246" name="Picture 2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34" y="1757226"/>
            <a:ext cx="368300" cy="165100"/>
          </a:xfrm>
          <a:prstGeom prst="rect">
            <a:avLst/>
          </a:prstGeom>
        </p:spPr>
      </p:pic>
      <p:pic>
        <p:nvPicPr>
          <p:cNvPr id="247" name="Picture 2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34" y="2337832"/>
            <a:ext cx="241300" cy="266700"/>
          </a:xfrm>
          <a:prstGeom prst="rect">
            <a:avLst/>
          </a:prstGeom>
        </p:spPr>
      </p:pic>
      <p:pic>
        <p:nvPicPr>
          <p:cNvPr id="248" name="Picture 2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534" y="2947126"/>
            <a:ext cx="279400" cy="228600"/>
          </a:xfrm>
          <a:prstGeom prst="rect">
            <a:avLst/>
          </a:prstGeom>
        </p:spPr>
      </p:pic>
      <p:pic>
        <p:nvPicPr>
          <p:cNvPr id="249" name="Picture 2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84" y="3616785"/>
            <a:ext cx="177800" cy="292100"/>
          </a:xfrm>
          <a:prstGeom prst="rect">
            <a:avLst/>
          </a:prstGeom>
        </p:spPr>
      </p:pic>
      <p:pic>
        <p:nvPicPr>
          <p:cNvPr id="250" name="Picture 2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124" y="4514110"/>
            <a:ext cx="289310" cy="289310"/>
          </a:xfrm>
          <a:prstGeom prst="rect">
            <a:avLst/>
          </a:prstGeom>
        </p:spPr>
      </p:pic>
      <p:sp>
        <p:nvSpPr>
          <p:cNvPr id="251" name="TextBox 250"/>
          <p:cNvSpPr txBox="1"/>
          <p:nvPr/>
        </p:nvSpPr>
        <p:spPr>
          <a:xfrm>
            <a:off x="710784" y="1745351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USER</a:t>
            </a:r>
          </a:p>
          <a:p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710784" y="2276976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AND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DISTRIBUTION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710784" y="2855691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EVIDENCE </a:t>
            </a:r>
          </a:p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 REGULATORY</a:t>
            </a:r>
          </a:p>
        </p:txBody>
      </p:sp>
      <p:sp>
        <p:nvSpPr>
          <p:cNvPr id="254" name="TextBox 253"/>
          <p:cNvSpPr txBox="1"/>
          <p:nvPr/>
        </p:nvSpPr>
        <p:spPr>
          <a:xfrm>
            <a:off x="710784" y="3562780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POLICY, ADVOCACY, AND FINANCING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710784" y="4533724"/>
            <a:ext cx="1347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COORDINATION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 EXERCISE 1</a:t>
            </a:r>
          </a:p>
          <a:p>
            <a:r>
              <a:rPr lang="en-US" sz="1600" b="1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Operational Launch Plan Tool</a:t>
            </a:r>
            <a:endParaRPr lang="en-US" sz="1600" b="1" dirty="0" smtClean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6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5258" y="1052674"/>
            <a:ext cx="63227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54887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1.1: </a:t>
            </a:r>
            <a:r>
              <a:rPr lang="en-US" sz="1600" dirty="0" smtClean="0">
                <a:solidFill>
                  <a:srgbClr val="554887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Shortlist countries for launch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 Prioritization Matrix Tool</a:t>
            </a:r>
          </a:p>
          <a:p>
            <a:endParaRPr lang="en-US" sz="160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600" dirty="0" smtClean="0">
                <a:solidFill>
                  <a:srgbClr val="554887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1.2: </a:t>
            </a:r>
            <a:r>
              <a:rPr lang="en-US" sz="1600" dirty="0" smtClean="0">
                <a:solidFill>
                  <a:srgbClr val="554887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Finalize country selection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 Prioritization Table Tool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Go/No-Go Checklist Tool</a:t>
            </a:r>
            <a:endParaRPr lang="en-US" sz="16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5628" b="44300"/>
          <a:stretch/>
        </p:blipFill>
        <p:spPr>
          <a:xfrm>
            <a:off x="2768483" y="4399004"/>
            <a:ext cx="6655034" cy="24589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88" y="4423718"/>
            <a:ext cx="914400" cy="29210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342900" y="6079522"/>
            <a:ext cx="1812894" cy="626078"/>
            <a:chOff x="342900" y="6079522"/>
            <a:chExt cx="1812894" cy="626078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9006" y="6197590"/>
              <a:ext cx="312360" cy="41648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10176" y="6221164"/>
              <a:ext cx="1437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rgbClr val="999993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Tools available only in this Supplemental Toolkit</a:t>
              </a:r>
              <a:endParaRPr lang="en-US" sz="900" dirty="0">
                <a:solidFill>
                  <a:srgbClr val="999993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42900" y="6079522"/>
              <a:ext cx="1812894" cy="626078"/>
            </a:xfrm>
            <a:prstGeom prst="rect">
              <a:avLst/>
            </a:prstGeom>
            <a:noFill/>
            <a:ln>
              <a:solidFill>
                <a:srgbClr val="9999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Bent-Up Arrow 26"/>
          <p:cNvSpPr/>
          <p:nvPr/>
        </p:nvSpPr>
        <p:spPr>
          <a:xfrm flipH="1">
            <a:off x="306792" y="465617"/>
            <a:ext cx="2388509" cy="5309107"/>
          </a:xfrm>
          <a:prstGeom prst="bentUpArrow">
            <a:avLst>
              <a:gd name="adj1" fmla="val 0"/>
              <a:gd name="adj2" fmla="val 2375"/>
              <a:gd name="adj3" fmla="val 4048"/>
            </a:avLst>
          </a:prstGeom>
          <a:solidFill>
            <a:srgbClr val="554887"/>
          </a:solidFill>
          <a:ln>
            <a:solidFill>
              <a:srgbClr val="5548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Ready? Select a Geography |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Ready, Set, Launch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610344" y="465617"/>
            <a:ext cx="1803699" cy="443853"/>
            <a:chOff x="352095" y="5184648"/>
            <a:chExt cx="1803699" cy="443853"/>
          </a:xfrm>
        </p:grpSpPr>
        <p:sp>
          <p:nvSpPr>
            <p:cNvPr id="6" name="Action Button: Custom 5">
              <a:hlinkClick r:id="rId6" action="ppaction://hlinksldjump" highlightClick="1"/>
            </p:cNvPr>
            <p:cNvSpPr/>
            <p:nvPr/>
          </p:nvSpPr>
          <p:spPr>
            <a:xfrm>
              <a:off x="352095" y="5184648"/>
              <a:ext cx="1803699" cy="443853"/>
            </a:xfrm>
            <a:prstGeom prst="actionButtonBlank">
              <a:avLst/>
            </a:prstGeom>
            <a:solidFill>
              <a:srgbClr val="585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Click to return to the </a:t>
              </a:r>
            </a:p>
            <a:p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Table of Contents</a:t>
              </a:r>
              <a:endPara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9023" y="5190085"/>
              <a:ext cx="432948" cy="432948"/>
            </a:xfrm>
            <a:prstGeom prst="rect">
              <a:avLst/>
            </a:prstGeom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9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8" name="TextBox 7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" name="Rectangle 10"/>
          <p:cNvSpPr/>
          <p:nvPr/>
        </p:nvSpPr>
        <p:spPr bwMode="auto">
          <a:xfrm>
            <a:off x="1275030" y="1845796"/>
            <a:ext cx="4125611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Total scale-up costs required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Projected $ spend (millions), years 1-5</a:t>
            </a:r>
          </a:p>
        </p:txBody>
      </p:sp>
      <p:graphicFrame>
        <p:nvGraphicFramePr>
          <p:cNvPr id="2" name="Object 12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4295457"/>
              </p:ext>
            </p:extLst>
          </p:nvPr>
        </p:nvGraphicFramePr>
        <p:xfrm>
          <a:off x="1594117" y="2578139"/>
          <a:ext cx="4041843" cy="331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3"/>
          </a:graphicData>
        </a:graphic>
      </p:graphicFrame>
      <p:sp>
        <p:nvSpPr>
          <p:cNvPr id="14" name="Text Placeholder 52"/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1529030" y="25654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53A8FB91-9A13-48AC-BE42-5E208BC3E11B}" type="datetime'''''''''''''''''''''''''''''''''''''''''''''''''''9'''''''''">
              <a:rPr lang="en-US" sz="1000">
                <a:sym typeface="Calibri" panose="020F0502020204030204" pitchFamily="34" charset="0"/>
              </a:rPr>
              <a:pPr marL="0" indent="0" algn="r">
                <a:spcBef>
                  <a:spcPct val="0"/>
                </a:spcBef>
                <a:buNone/>
              </a:pPr>
              <a:t>9</a:t>
            </a:fld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custDataLst>
              <p:tags r:id="rId3"/>
            </p:custDataLst>
          </p:nvPr>
        </p:nvSpPr>
        <p:spPr bwMode="gray">
          <a:xfrm>
            <a:off x="1529030" y="54134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1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6" name="Text Placeholder 10"/>
          <p:cNvSpPr>
            <a:spLocks noGrp="1"/>
          </p:cNvSpPr>
          <p:nvPr>
            <p:custDataLst>
              <p:tags r:id="rId4"/>
            </p:custDataLst>
          </p:nvPr>
        </p:nvSpPr>
        <p:spPr bwMode="gray">
          <a:xfrm>
            <a:off x="1529030" y="29178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>
                <a:sym typeface="Calibri" panose="020F0502020204030204" pitchFamily="34" charset="0"/>
              </a:rPr>
              <a:t>8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7" name="Text Placeholder 1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1529030" y="39846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5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8" name="Text Placeholder 16"/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1529030" y="32798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7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1529030" y="50514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2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0" name="Text Placeholder 14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1529030" y="36322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6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1" name="Text Placeholder 10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1529030" y="43466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4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2" name="Text Placeholder 8"/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529030" y="46990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3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3" name="Text Placeholder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 flipV="1">
            <a:off x="1275030" y="3957677"/>
            <a:ext cx="15240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eaVert" wrap="none" lIns="0" tIns="0" rIns="0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>
                <a:latin typeface="Franklin Gothic Demi" charset="0"/>
                <a:ea typeface="Franklin Gothic Demi" charset="0"/>
                <a:cs typeface="Franklin Gothic Demi" charset="0"/>
                <a:sym typeface="+mn-lt"/>
              </a:rPr>
              <a:t>$</a:t>
            </a:r>
            <a:r>
              <a:rPr lang="en-US" sz="1000" dirty="0" smtClean="0">
                <a:latin typeface="Franklin Gothic Demi" charset="0"/>
                <a:ea typeface="Franklin Gothic Demi" charset="0"/>
                <a:cs typeface="Franklin Gothic Demi" charset="0"/>
                <a:sym typeface="+mn-lt"/>
              </a:rPr>
              <a:t> (millions)</a:t>
            </a:r>
            <a:endParaRPr lang="en-US" sz="1000" dirty="0">
              <a:latin typeface="Franklin Gothic Demi" charset="0"/>
              <a:ea typeface="Franklin Gothic Demi" charset="0"/>
              <a:cs typeface="Franklin Gothic Demi" charset="0"/>
              <a:sym typeface="+mn-lt"/>
            </a:endParaRPr>
          </a:p>
        </p:txBody>
      </p:sp>
      <p:sp>
        <p:nvSpPr>
          <p:cNvPr id="24" name="Text Placeholder 56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4108717" y="3165514"/>
            <a:ext cx="561976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 smtClean="0">
                <a:latin typeface="+mn-lt"/>
                <a:sym typeface="+mn-lt"/>
              </a:rPr>
              <a:t>$7</a:t>
            </a: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25" name="Text Placeholder 57"/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5083442" y="3765589"/>
            <a:ext cx="165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 smtClean="0">
                <a:latin typeface="+mn-lt"/>
                <a:sym typeface="+mn-lt"/>
              </a:rPr>
              <a:t>$5</a:t>
            </a: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26" name="Text Placeholder 33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5023117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DEACCDB-71C1-4F7C-917F-808C8DE58483}" type="datetime'''''Ye''''''''a''r ''''''''''''''''''''''''''''''5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7" name="Text Placeholder 3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4246830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9E464F4-C388-4A70-A3C5-EB3C7B798C25}" type="datetime'''''''Y''e''''''''''''''''ar'''''''''' ''''''''''''''4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4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8" name="Text Placeholder 31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3470542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6FEC62-C282-4DD5-9269-FFF3D9EEC10F}" type="datetime'Y''''e''''a''''''''r'''''''''' ''''''''''''''''3''''''''''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3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1917967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14916B5-D14B-4163-BB1A-8246760086F5}" type="datetime'''Y''''''''''''''''''''''''e''''a''''''''''r'''''''' 1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1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30" name="Text Placeholder 30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2694255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4CF344-0F50-42E4-A708-BDB358ABAC4D}" type="datetime'Y''''''e''a''''''''r'''''' ''''''''''''''''''''2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2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1" name="Text Placeholder 54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2610911" y="3594139"/>
            <a:ext cx="507206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 smtClean="0">
                <a:latin typeface="+mn-lt"/>
                <a:sym typeface="+mn-lt"/>
              </a:rPr>
              <a:t>$6</a:t>
            </a: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32" name="Text Placeholder 55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3380848" y="2425739"/>
            <a:ext cx="47545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 smtClean="0">
                <a:latin typeface="+mn-lt"/>
                <a:sym typeface="+mn-lt"/>
              </a:rPr>
              <a:t>$9</a:t>
            </a: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33" name="Text Placeholder 53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1879073" y="3784639"/>
            <a:ext cx="41354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 smtClean="0">
                <a:latin typeface="+mn-lt"/>
                <a:sym typeface="+mn-lt"/>
              </a:rPr>
              <a:t>$5</a:t>
            </a: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34" name="Rectangle 33"/>
          <p:cNvSpPr/>
          <p:nvPr>
            <p:custDataLst>
              <p:tags r:id="rId22"/>
            </p:custDataLst>
          </p:nvPr>
        </p:nvSpPr>
        <p:spPr bwMode="auto">
          <a:xfrm>
            <a:off x="5454317" y="2469782"/>
            <a:ext cx="182880" cy="133350"/>
          </a:xfrm>
          <a:prstGeom prst="rect">
            <a:avLst/>
          </a:prstGeom>
          <a:solidFill>
            <a:srgbClr val="10253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5" name="Rectangle 34"/>
          <p:cNvSpPr/>
          <p:nvPr>
            <p:custDataLst>
              <p:tags r:id="rId23"/>
            </p:custDataLst>
          </p:nvPr>
        </p:nvSpPr>
        <p:spPr bwMode="auto">
          <a:xfrm>
            <a:off x="5454317" y="2879440"/>
            <a:ext cx="182880" cy="133350"/>
          </a:xfrm>
          <a:prstGeom prst="rect">
            <a:avLst/>
          </a:prstGeom>
          <a:solidFill>
            <a:srgbClr val="558E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6" name="Rectangle 35"/>
          <p:cNvSpPr/>
          <p:nvPr>
            <p:custDataLst>
              <p:tags r:id="rId24"/>
            </p:custDataLst>
          </p:nvPr>
        </p:nvSpPr>
        <p:spPr bwMode="auto">
          <a:xfrm>
            <a:off x="5454317" y="2674611"/>
            <a:ext cx="182880" cy="133350"/>
          </a:xfrm>
          <a:prstGeom prst="rect">
            <a:avLst/>
          </a:prstGeom>
          <a:solidFill>
            <a:srgbClr val="17375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7" name="Rectangle 36"/>
          <p:cNvSpPr/>
          <p:nvPr>
            <p:custDataLst>
              <p:tags r:id="rId25"/>
            </p:custDataLst>
          </p:nvPr>
        </p:nvSpPr>
        <p:spPr bwMode="auto">
          <a:xfrm>
            <a:off x="5454317" y="3084269"/>
            <a:ext cx="182880" cy="133350"/>
          </a:xfrm>
          <a:prstGeom prst="rect">
            <a:avLst/>
          </a:prstGeom>
          <a:solidFill>
            <a:srgbClr val="8EB4E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8" name="Rectangle 37"/>
          <p:cNvSpPr/>
          <p:nvPr>
            <p:custDataLst>
              <p:tags r:id="rId26"/>
            </p:custDataLst>
          </p:nvPr>
        </p:nvSpPr>
        <p:spPr bwMode="auto">
          <a:xfrm>
            <a:off x="5454317" y="3289098"/>
            <a:ext cx="182880" cy="133350"/>
          </a:xfrm>
          <a:prstGeom prst="rect">
            <a:avLst/>
          </a:prstGeom>
          <a:solidFill>
            <a:srgbClr val="DCE6F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9" name="Text Placeholder 2"/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5686760" y="2454575"/>
            <a:ext cx="10112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47D4FD64-8C69-418B-A362-2E89640D73D5}" type="datetime'''1 -'''' Ma''r''k''et and'''''''' ''''''''''''''us''e''r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1 - Market and user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0" name="Text Placeholder 6"/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5686760" y="2661451"/>
            <a:ext cx="17732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D64ABB91-8D3C-4F95-AFB1-1D0DC1C3FB6C}" type="datetime'2'' - Manufactu''ring'''' ''an''''d ''''d''is''t''ributi''on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2 - Manufacturing and distribution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5684504" y="3075203"/>
            <a:ext cx="17494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B22A3451-F8A5-49FD-9D74-13E3C2FB50E5}" type="datetime'4 -'' Poli''cy'''', a''dv''oca''cy, ''and'' ''fi''n''a''ncing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4 - Policy, advocacy, and financing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42" name="Text Placeholder 25"/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5684504" y="3282080"/>
            <a:ext cx="833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439DAB88-14EA-41E0-99D0-294ACEA69E53}" type="datetime'5'''' ''- ''Co''''ordin''''a''''ti''''o''n''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5 - Coordination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3" name="Text Placeholder 2"/>
          <p:cNvSpPr>
            <a:spLocks noGrp="1"/>
          </p:cNvSpPr>
          <p:nvPr>
            <p:custDataLst>
              <p:tags r:id="rId31"/>
            </p:custDataLst>
          </p:nvPr>
        </p:nvSpPr>
        <p:spPr bwMode="auto">
          <a:xfrm>
            <a:off x="5686760" y="2868327"/>
            <a:ext cx="1309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3 – Clinical evidence and regulatory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37835" y="6308080"/>
            <a:ext cx="230043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Aggregate year by year costs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 a skyline view of costs over the scale-up period</a:t>
            </a:r>
          </a:p>
        </p:txBody>
      </p:sp>
      <p:sp>
        <p:nvSpPr>
          <p:cNvPr id="45" name="Freeform 44"/>
          <p:cNvSpPr/>
          <p:nvPr/>
        </p:nvSpPr>
        <p:spPr>
          <a:xfrm flipH="1" flipV="1">
            <a:off x="2850330" y="6153621"/>
            <a:ext cx="360950" cy="315791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7997491" y="2425740"/>
            <a:ext cx="3142399" cy="3450736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20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Primary drivers of costs: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Market 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user –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This strategy accounts for ~60% of total costs and the vast majority of that spend is required at the state level to kick start demand 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Manufacturing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distribution –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This strategy’s costs are largely associated with the procurement and distribution of CHX; activities will be designed to incentivize state-level actors to procure and distribute CHX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Clinical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evidence and regulatory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–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No specific interventions are currently costed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Policy, advocacy,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financing –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In the first two years, these costs focus on updating state EMLs, as well as advocacy trips conducted throughout the five years of the implementation plan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Coordination –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The majority of coordination costs are incurred at the state-level for recurrent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M&amp;E </a:t>
            </a: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activities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997491" y="2080146"/>
            <a:ext cx="3119342" cy="306179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0" rtlCol="0" anchor="ctr" anchorCtr="0"/>
          <a:lstStyle/>
          <a:p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</a:rPr>
              <a:t>Accelerated/high </a:t>
            </a:r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investment scenario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599023" y="1421745"/>
            <a:ext cx="151780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Consider analyzing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multiple scenarios for costing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get a reliable range</a:t>
            </a:r>
          </a:p>
        </p:txBody>
      </p:sp>
      <p:sp>
        <p:nvSpPr>
          <p:cNvPr id="51" name="Freeform 50"/>
          <p:cNvSpPr/>
          <p:nvPr/>
        </p:nvSpPr>
        <p:spPr>
          <a:xfrm flipH="1">
            <a:off x="8803831" y="1653941"/>
            <a:ext cx="729267" cy="334653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9221959" y="6063786"/>
            <a:ext cx="125782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Commentary by core component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highlight the key drivers of costs</a:t>
            </a:r>
          </a:p>
        </p:txBody>
      </p:sp>
      <p:sp>
        <p:nvSpPr>
          <p:cNvPr id="60" name="Freeform 59"/>
          <p:cNvSpPr/>
          <p:nvPr/>
        </p:nvSpPr>
        <p:spPr>
          <a:xfrm flipH="1" flipV="1">
            <a:off x="8803831" y="5977460"/>
            <a:ext cx="360950" cy="315791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337200" y="1252493"/>
            <a:ext cx="37141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See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costing spreadsheet tool in Excel for sample costing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template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 Estimate </a:t>
            </a:r>
            <a:r>
              <a:rPr lang="en-US" sz="16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Tool</a:t>
            </a:r>
            <a:endParaRPr lang="en-US" sz="16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8" name="TextBox 7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" name="Rectangle 10"/>
          <p:cNvSpPr/>
          <p:nvPr/>
        </p:nvSpPr>
        <p:spPr bwMode="auto">
          <a:xfrm>
            <a:off x="1275030" y="1845796"/>
            <a:ext cx="4125611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Total scale-up costs required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Projected $ spend (millions), years 1-5</a:t>
            </a:r>
          </a:p>
        </p:txBody>
      </p:sp>
      <p:graphicFrame>
        <p:nvGraphicFramePr>
          <p:cNvPr id="2" name="Object 12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38094496"/>
              </p:ext>
            </p:extLst>
          </p:nvPr>
        </p:nvGraphicFramePr>
        <p:xfrm>
          <a:off x="1594117" y="2578139"/>
          <a:ext cx="4041843" cy="331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  <p:sp>
        <p:nvSpPr>
          <p:cNvPr id="14" name="Text Placeholder 52"/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1529030" y="25654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53A8FB91-9A13-48AC-BE42-5E208BC3E11B}" type="datetime'''''''''''''''''''''''''''''''''''''''''''''''''''9'''''''''">
              <a:rPr lang="en-US" sz="1000">
                <a:sym typeface="Calibri" panose="020F0502020204030204" pitchFamily="34" charset="0"/>
              </a:rPr>
              <a:pPr marL="0" indent="0" algn="r">
                <a:spcBef>
                  <a:spcPct val="0"/>
                </a:spcBef>
                <a:buNone/>
              </a:pPr>
              <a:t>9</a:t>
            </a:fld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custDataLst>
              <p:tags r:id="rId3"/>
            </p:custDataLst>
          </p:nvPr>
        </p:nvSpPr>
        <p:spPr bwMode="gray">
          <a:xfrm>
            <a:off x="1529030" y="54134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1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6" name="Text Placeholder 10"/>
          <p:cNvSpPr>
            <a:spLocks noGrp="1"/>
          </p:cNvSpPr>
          <p:nvPr>
            <p:custDataLst>
              <p:tags r:id="rId4"/>
            </p:custDataLst>
          </p:nvPr>
        </p:nvSpPr>
        <p:spPr bwMode="gray">
          <a:xfrm>
            <a:off x="1529030" y="29178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>
                <a:sym typeface="Calibri" panose="020F0502020204030204" pitchFamily="34" charset="0"/>
              </a:rPr>
              <a:t>8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7" name="Text Placeholder 1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1529030" y="39846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5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8" name="Text Placeholder 16"/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1529030" y="32798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7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1529030" y="505146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2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0" name="Text Placeholder 14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1529030" y="36322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6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1" name="Text Placeholder 10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1529030" y="4346614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4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2" name="Text Placeholder 8"/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529030" y="4699039"/>
            <a:ext cx="650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US" sz="1000" dirty="0" smtClean="0"/>
              <a:t>3</a:t>
            </a:r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23" name="Text Placeholder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 flipV="1">
            <a:off x="1275030" y="3957677"/>
            <a:ext cx="15240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eaVert" wrap="none" lIns="0" tIns="0" rIns="0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1000" dirty="0">
                <a:latin typeface="Franklin Gothic Demi" charset="0"/>
                <a:ea typeface="Franklin Gothic Demi" charset="0"/>
                <a:cs typeface="Franklin Gothic Demi" charset="0"/>
                <a:sym typeface="+mn-lt"/>
              </a:rPr>
              <a:t>$</a:t>
            </a:r>
            <a:r>
              <a:rPr lang="en-US" sz="1000" dirty="0" smtClean="0">
                <a:latin typeface="Franklin Gothic Demi" charset="0"/>
                <a:ea typeface="Franklin Gothic Demi" charset="0"/>
                <a:cs typeface="Franklin Gothic Demi" charset="0"/>
                <a:sym typeface="+mn-lt"/>
              </a:rPr>
              <a:t> (millions)</a:t>
            </a:r>
            <a:endParaRPr lang="en-US" sz="1000" dirty="0">
              <a:latin typeface="Franklin Gothic Demi" charset="0"/>
              <a:ea typeface="Franklin Gothic Demi" charset="0"/>
              <a:cs typeface="Franklin Gothic Demi" charset="0"/>
              <a:sym typeface="+mn-lt"/>
            </a:endParaRPr>
          </a:p>
        </p:txBody>
      </p:sp>
      <p:sp>
        <p:nvSpPr>
          <p:cNvPr id="26" name="Text Placeholder 33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5023117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DEACCDB-71C1-4F7C-917F-808C8DE58483}" type="datetime'''''Ye''''''''a''r ''''''''''''''''''''''''''''''5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7" name="Text Placeholder 3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4246830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9E464F4-C388-4A70-A3C5-EB3C7B798C25}" type="datetime'''''''Y''e''''''''''''''''ar'''''''''' ''''''''''''''4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4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8" name="Text Placeholder 31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3470542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6FEC62-C282-4DD5-9269-FFF3D9EEC10F}" type="datetime'Y''''e''''a''''''''r'''''''''' ''''''''''''''''3''''''''''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3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1917967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14916B5-D14B-4163-BB1A-8246760086F5}" type="datetime'''Y''''''''''''''''''''''''e''''a''''''''''r'''''''' 1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1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30" name="Text Placeholder 30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2694255" y="591138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4CF344-0F50-42E4-A708-BDB358ABAC4D}" type="datetime'Y''''''e''a''''''''r'''''' ''''''''''''''''''''2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 algn="ctr">
                <a:spcBef>
                  <a:spcPct val="0"/>
                </a:spcBef>
                <a:buNone/>
              </a:pPr>
              <a:t>Year 2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1" name="Text Placeholder 54"/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2610911" y="3594139"/>
            <a:ext cx="507206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34" name="Rectangle 33"/>
          <p:cNvSpPr/>
          <p:nvPr>
            <p:custDataLst>
              <p:tags r:id="rId18"/>
            </p:custDataLst>
          </p:nvPr>
        </p:nvSpPr>
        <p:spPr bwMode="auto">
          <a:xfrm>
            <a:off x="5454317" y="2469782"/>
            <a:ext cx="182880" cy="133350"/>
          </a:xfrm>
          <a:prstGeom prst="rect">
            <a:avLst/>
          </a:prstGeom>
          <a:solidFill>
            <a:srgbClr val="10253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5" name="Rectangle 34"/>
          <p:cNvSpPr/>
          <p:nvPr>
            <p:custDataLst>
              <p:tags r:id="rId19"/>
            </p:custDataLst>
          </p:nvPr>
        </p:nvSpPr>
        <p:spPr bwMode="auto">
          <a:xfrm>
            <a:off x="5454317" y="2879440"/>
            <a:ext cx="182880" cy="133350"/>
          </a:xfrm>
          <a:prstGeom prst="rect">
            <a:avLst/>
          </a:prstGeom>
          <a:solidFill>
            <a:srgbClr val="558E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6" name="Rectangle 35"/>
          <p:cNvSpPr/>
          <p:nvPr>
            <p:custDataLst>
              <p:tags r:id="rId20"/>
            </p:custDataLst>
          </p:nvPr>
        </p:nvSpPr>
        <p:spPr bwMode="auto">
          <a:xfrm>
            <a:off x="5454317" y="2674611"/>
            <a:ext cx="182880" cy="133350"/>
          </a:xfrm>
          <a:prstGeom prst="rect">
            <a:avLst/>
          </a:prstGeom>
          <a:solidFill>
            <a:srgbClr val="17375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7" name="Rectangle 36"/>
          <p:cNvSpPr/>
          <p:nvPr>
            <p:custDataLst>
              <p:tags r:id="rId21"/>
            </p:custDataLst>
          </p:nvPr>
        </p:nvSpPr>
        <p:spPr bwMode="auto">
          <a:xfrm>
            <a:off x="5454317" y="3084269"/>
            <a:ext cx="182880" cy="133350"/>
          </a:xfrm>
          <a:prstGeom prst="rect">
            <a:avLst/>
          </a:prstGeom>
          <a:solidFill>
            <a:srgbClr val="8EB4E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8" name="Rectangle 37"/>
          <p:cNvSpPr/>
          <p:nvPr>
            <p:custDataLst>
              <p:tags r:id="rId22"/>
            </p:custDataLst>
          </p:nvPr>
        </p:nvSpPr>
        <p:spPr bwMode="auto">
          <a:xfrm>
            <a:off x="5454317" y="3289098"/>
            <a:ext cx="182880" cy="133350"/>
          </a:xfrm>
          <a:prstGeom prst="rect">
            <a:avLst/>
          </a:prstGeom>
          <a:solidFill>
            <a:srgbClr val="DCE6F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39" name="Text Placeholder 2"/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5686760" y="2454575"/>
            <a:ext cx="10112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47D4FD64-8C69-418B-A362-2E89640D73D5}" type="datetime'''1 -'''' Ma''r''k''et and'''''''' ''''''''''''''us''e''r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1 - Market and user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0" name="Text Placeholder 6"/>
          <p:cNvSpPr>
            <a:spLocks noGrp="1"/>
          </p:cNvSpPr>
          <p:nvPr>
            <p:custDataLst>
              <p:tags r:id="rId24"/>
            </p:custDataLst>
          </p:nvPr>
        </p:nvSpPr>
        <p:spPr bwMode="auto">
          <a:xfrm>
            <a:off x="5686760" y="2661451"/>
            <a:ext cx="17732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D64ABB91-8D3C-4F95-AFB1-1D0DC1C3FB6C}" type="datetime'2'' - Manufactu''ring'''' ''an''''d ''''d''is''t''ributi''on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2 - Manufacturing and distribution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5684504" y="3075203"/>
            <a:ext cx="17494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B22A3451-F8A5-49FD-9D74-13E3C2FB50E5}" type="datetime'4 -'' Poli''cy'''', a''dv''oca''cy, ''and'' ''fi''n''a''ncing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4 - Policy, advocacy, and financing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+mn-lt"/>
            </a:endParaRPr>
          </a:p>
        </p:txBody>
      </p:sp>
      <p:sp>
        <p:nvSpPr>
          <p:cNvPr id="42" name="Text Placeholder 25"/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5684504" y="3282080"/>
            <a:ext cx="8334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439DAB88-14EA-41E0-99D0-294ACEA69E53}" type="datetime'5'''' ''- ''Co''''ordin''''a''''ti''''o''n'''''''''''''''">
              <a:rPr lang="en-US" sz="900">
                <a:latin typeface="Franklin Gothic Book" charset="0"/>
                <a:ea typeface="Franklin Gothic Book" charset="0"/>
                <a:cs typeface="Franklin Gothic Book" charset="0"/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5 - Coordination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3" name="Text Placeholder 2"/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5686760" y="2868327"/>
            <a:ext cx="1309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3 – Clinical evidence and regulatory</a:t>
            </a:r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37835" y="6308080"/>
            <a:ext cx="230043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Aggregate year by year costs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 a skyline view of costs over the scale-up period</a:t>
            </a:r>
          </a:p>
        </p:txBody>
      </p:sp>
      <p:sp>
        <p:nvSpPr>
          <p:cNvPr id="45" name="Freeform 44"/>
          <p:cNvSpPr/>
          <p:nvPr/>
        </p:nvSpPr>
        <p:spPr>
          <a:xfrm flipH="1" flipV="1">
            <a:off x="2850330" y="6153621"/>
            <a:ext cx="360950" cy="315791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7997491" y="2425740"/>
            <a:ext cx="3142399" cy="3450736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20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Primary drivers of costs: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Market 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user –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xx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Manufacturing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distribution –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xx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Clinical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regulatory –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xx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Policy, advocacy,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and </a:t>
            </a: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financing –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xx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Coordination –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xx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997491" y="2080146"/>
            <a:ext cx="3119342" cy="306179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0" rtlCol="0" anchor="ctr" anchorCtr="0"/>
          <a:lstStyle/>
          <a:p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</a:rPr>
              <a:t>Accelerated/high </a:t>
            </a:r>
            <a:r>
              <a:rPr lang="en-US" sz="1200" dirty="0">
                <a:latin typeface="Franklin Gothic Demi" charset="0"/>
                <a:ea typeface="Franklin Gothic Demi" charset="0"/>
                <a:cs typeface="Franklin Gothic Demi" charset="0"/>
              </a:rPr>
              <a:t>investment scenario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599023" y="1421745"/>
            <a:ext cx="151780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Consider analyzing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multiple scenarios for costing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get a reliable range</a:t>
            </a:r>
          </a:p>
        </p:txBody>
      </p:sp>
      <p:sp>
        <p:nvSpPr>
          <p:cNvPr id="51" name="Freeform 50"/>
          <p:cNvSpPr/>
          <p:nvPr/>
        </p:nvSpPr>
        <p:spPr>
          <a:xfrm flipH="1">
            <a:off x="8803831" y="1653941"/>
            <a:ext cx="729267" cy="334653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9221959" y="6063786"/>
            <a:ext cx="125782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Commentary by core component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highlight the key drivers of costs</a:t>
            </a:r>
          </a:p>
        </p:txBody>
      </p:sp>
      <p:sp>
        <p:nvSpPr>
          <p:cNvPr id="60" name="Freeform 59"/>
          <p:cNvSpPr/>
          <p:nvPr/>
        </p:nvSpPr>
        <p:spPr>
          <a:xfrm flipH="1" flipV="1">
            <a:off x="8803831" y="5977460"/>
            <a:ext cx="360950" cy="315791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3.1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Cost Estimate </a:t>
            </a:r>
            <a:r>
              <a:rPr lang="en-US" sz="16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Tool</a:t>
            </a:r>
            <a:endParaRPr lang="en-US" sz="16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337200" y="1252493"/>
            <a:ext cx="37141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See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costing spreadsheet tool in Excel for sample costing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Franklin Gothic Demi" panose="020B0703020102020204" pitchFamily="34" charset="0"/>
              </a:rPr>
              <a:t>template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89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7527898" y="4592645"/>
            <a:ext cx="2194560" cy="1416101"/>
          </a:xfrm>
          <a:prstGeom prst="rect">
            <a:avLst/>
          </a:prstGeom>
          <a:solidFill>
            <a:srgbClr val="91A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279275" y="4592645"/>
            <a:ext cx="2196906" cy="1416101"/>
          </a:xfrm>
          <a:prstGeom prst="rect">
            <a:avLst/>
          </a:prstGeom>
          <a:solidFill>
            <a:srgbClr val="6C9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 EXERCISE 1</a:t>
            </a:r>
          </a:p>
          <a:p>
            <a:r>
              <a:rPr lang="en-US" sz="16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Monitoring and Evaluation Tool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1869" y="2411549"/>
            <a:ext cx="2248622" cy="2118196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Target users correctly apply CHX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newborns (live births) that received first application of CHX gel to the umbilical cord at birth (home and facility births)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women with a live birth in the last two/five years who reported applying no substance other than CHX gel on the umbilical cord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health providers who recommended the use of CHX gel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skilled birth attendants having comprehensive knowledge and correct skills on CHX gel use and application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30652" y="2411549"/>
            <a:ext cx="2196906" cy="2118196"/>
          </a:xfrm>
          <a:prstGeom prst="rect">
            <a:avLst/>
          </a:prstGeom>
          <a:solidFill>
            <a:srgbClr val="3D7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4572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CHX is available to all target users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health facilities that provide maternity services with CHX gel stock-out in the last 3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months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PCN registered retail outlets (PPMVs and community/private pharmacists) with CHX gel stock-out in the last 3 months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279275" y="2411549"/>
            <a:ext cx="2196906" cy="2118196"/>
          </a:xfrm>
          <a:prstGeom prst="rect">
            <a:avLst/>
          </a:prstGeom>
          <a:solidFill>
            <a:srgbClr val="6C9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CHX use follows latest </a:t>
            </a:r>
            <a:r>
              <a:rPr lang="en-US" sz="9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clinical evidence </a:t>
            </a: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regulatory guidelines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% of health facilities that have copies of updated national protocols (STG, SOPs, Standing order)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published in-country studies on CHX.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27898" y="2411549"/>
            <a:ext cx="2194560" cy="2118196"/>
          </a:xfrm>
          <a:prstGeom prst="rect">
            <a:avLst/>
          </a:prstGeom>
          <a:solidFill>
            <a:srgbClr val="91A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4572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Policies, KOLs, and financing increase use of CHX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states with budget line for CHX gel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states with at least one development partner supporting CHX scale-up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CHX gel incorporated in published national EML (Y/N)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CHX gel incorporated in published national STG (Y/N)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states with CHX gel on state EML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states that procured and distributed CHX gel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778868" y="2411549"/>
            <a:ext cx="2146432" cy="2118196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CHX included as agenda item in national child health working group (Y/N)</a:t>
            </a:r>
          </a:p>
        </p:txBody>
      </p:sp>
      <p:sp>
        <p:nvSpPr>
          <p:cNvPr id="32" name="Rectangle 31"/>
          <p:cNvSpPr/>
          <p:nvPr/>
        </p:nvSpPr>
        <p:spPr>
          <a:xfrm rot="16200000">
            <a:off x="-206219" y="5137069"/>
            <a:ext cx="1416100" cy="3272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Output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-552573" y="3307020"/>
            <a:ext cx="2118198" cy="3272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Outcomes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7175" y="4592648"/>
            <a:ext cx="2248622" cy="62201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Providers are trained to use CHX correctly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people trained on use and application CHX 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gel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025958" y="4592647"/>
            <a:ext cx="2196906" cy="1416099"/>
          </a:xfrm>
          <a:prstGeom prst="rect">
            <a:avLst/>
          </a:prstGeom>
          <a:solidFill>
            <a:srgbClr val="3D7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Production and distribution of CHX is sufficient to meet demand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CHX gel tubes produced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CHX gel tubes distributed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74174" y="4592647"/>
            <a:ext cx="2151125" cy="1416099"/>
          </a:xfrm>
          <a:prstGeom prst="rect">
            <a:avLst/>
          </a:prstGeom>
          <a:solidFill>
            <a:srgbClr val="B6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Bi-annual CHX coordination stakeholder meetings occurred (</a:t>
            </a:r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Y/N</a:t>
            </a: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17174" y="5277565"/>
            <a:ext cx="2248623" cy="731181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CHX is widely promoted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community mobilization activities held to promote CHX gel use </a:t>
            </a:r>
          </a:p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r>
              <a:rPr lang="en-US" sz="9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No. of slots for CHX adverts aired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2735" y="1001048"/>
            <a:ext cx="167718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Identify the epidemiological impact(s)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your product will have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056317" y="6262728"/>
            <a:ext cx="147023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Pick outcome metrics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that are closely correlated to your desired impact</a:t>
            </a:r>
          </a:p>
        </p:txBody>
      </p:sp>
      <p:sp>
        <p:nvSpPr>
          <p:cNvPr id="55" name="Freeform 54"/>
          <p:cNvSpPr/>
          <p:nvPr/>
        </p:nvSpPr>
        <p:spPr>
          <a:xfrm flipH="1">
            <a:off x="6340642" y="1146125"/>
            <a:ext cx="632308" cy="19680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Freeform 55"/>
          <p:cNvSpPr/>
          <p:nvPr/>
        </p:nvSpPr>
        <p:spPr>
          <a:xfrm>
            <a:off x="2839453" y="4223084"/>
            <a:ext cx="2803357" cy="1985211"/>
          </a:xfrm>
          <a:custGeom>
            <a:avLst/>
            <a:gdLst>
              <a:gd name="connsiteX0" fmla="*/ 156410 w 156410"/>
              <a:gd name="connsiteY0" fmla="*/ 1985211 h 1985211"/>
              <a:gd name="connsiteX1" fmla="*/ 156410 w 156410"/>
              <a:gd name="connsiteY1" fmla="*/ 0 h 1985211"/>
              <a:gd name="connsiteX2" fmla="*/ 0 w 156410"/>
              <a:gd name="connsiteY2" fmla="*/ 0 h 198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410" h="1985211">
                <a:moveTo>
                  <a:pt x="156410" y="1985211"/>
                </a:moveTo>
                <a:lnTo>
                  <a:pt x="15641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EE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2187366" y="6262728"/>
            <a:ext cx="167718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Pick output metrics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that provide effective ways to monitor that your scale-up efforts are on track</a:t>
            </a:r>
          </a:p>
        </p:txBody>
      </p:sp>
      <p:sp>
        <p:nvSpPr>
          <p:cNvPr id="58" name="Freeform 57"/>
          <p:cNvSpPr/>
          <p:nvPr/>
        </p:nvSpPr>
        <p:spPr>
          <a:xfrm>
            <a:off x="2817496" y="4913554"/>
            <a:ext cx="182755" cy="1345730"/>
          </a:xfrm>
          <a:custGeom>
            <a:avLst/>
            <a:gdLst>
              <a:gd name="connsiteX0" fmla="*/ 156410 w 156410"/>
              <a:gd name="connsiteY0" fmla="*/ 1985211 h 1985211"/>
              <a:gd name="connsiteX1" fmla="*/ 156410 w 156410"/>
              <a:gd name="connsiteY1" fmla="*/ 0 h 1985211"/>
              <a:gd name="connsiteX2" fmla="*/ 0 w 156410"/>
              <a:gd name="connsiteY2" fmla="*/ 0 h 198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410" h="1985211">
                <a:moveTo>
                  <a:pt x="156410" y="1985211"/>
                </a:moveTo>
                <a:lnTo>
                  <a:pt x="15641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2D2D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3" name="Group 62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64" name="TextBox 63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65" name="Straight Connector 64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0" name="Rectangle 79"/>
          <p:cNvSpPr/>
          <p:nvPr/>
        </p:nvSpPr>
        <p:spPr>
          <a:xfrm rot="16200000">
            <a:off x="185976" y="1609318"/>
            <a:ext cx="641104" cy="3272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Impact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23756" y="1455931"/>
            <a:ext cx="11201544" cy="620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NMR</a:t>
            </a:r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9781215" y="2124916"/>
            <a:ext cx="2144085" cy="255383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Coordination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723755" y="2124916"/>
            <a:ext cx="2242041" cy="233495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AND USER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25956" y="2124916"/>
            <a:ext cx="2196907" cy="233495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AND DISTRIBUTION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275875" y="2124916"/>
            <a:ext cx="2200306" cy="233495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EVIDENCE AND REGULATORY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527898" y="2124916"/>
            <a:ext cx="2194560" cy="245826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POLICY, ADVOCACY, AND FINANCE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781216" y="2124916"/>
            <a:ext cx="2128186" cy="255383"/>
          </a:xfrm>
          <a:prstGeom prst="rect">
            <a:avLst/>
          </a:prstGeom>
          <a:solidFill>
            <a:srgbClr val="B5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COORDINATION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74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1869" y="2411549"/>
            <a:ext cx="2248622" cy="2118196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30652" y="2411549"/>
            <a:ext cx="2196906" cy="2118196"/>
          </a:xfrm>
          <a:prstGeom prst="rect">
            <a:avLst/>
          </a:prstGeom>
          <a:solidFill>
            <a:srgbClr val="3D7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79275" y="2411549"/>
            <a:ext cx="2196906" cy="2118196"/>
          </a:xfrm>
          <a:prstGeom prst="rect">
            <a:avLst/>
          </a:prstGeom>
          <a:solidFill>
            <a:srgbClr val="6C9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527898" y="2411549"/>
            <a:ext cx="2194560" cy="2118196"/>
          </a:xfrm>
          <a:prstGeom prst="rect">
            <a:avLst/>
          </a:prstGeom>
          <a:solidFill>
            <a:srgbClr val="91A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778868" y="2411549"/>
            <a:ext cx="2146432" cy="2118196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-206219" y="5137069"/>
            <a:ext cx="1416100" cy="32725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Output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3" name="Rectangle 32"/>
          <p:cNvSpPr/>
          <p:nvPr/>
        </p:nvSpPr>
        <p:spPr>
          <a:xfrm rot="16200000">
            <a:off x="-552573" y="3307020"/>
            <a:ext cx="2118198" cy="3272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Outcomes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7175" y="4592648"/>
            <a:ext cx="2248622" cy="1416098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025958" y="4592647"/>
            <a:ext cx="2196906" cy="1416099"/>
          </a:xfrm>
          <a:prstGeom prst="rect">
            <a:avLst/>
          </a:prstGeom>
          <a:solidFill>
            <a:srgbClr val="3D7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74174" y="4592647"/>
            <a:ext cx="2151125" cy="1416099"/>
          </a:xfrm>
          <a:prstGeom prst="rect">
            <a:avLst/>
          </a:prstGeom>
          <a:solidFill>
            <a:srgbClr val="B6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 marL="80010" indent="-80010">
              <a:spcAft>
                <a:spcPts val="200"/>
              </a:spcAft>
              <a:buFont typeface="Arial" charset="0"/>
              <a:buChar char="•"/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 rot="16200000">
            <a:off x="185976" y="1609318"/>
            <a:ext cx="641104" cy="3272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Impact</a:t>
            </a:r>
            <a:endParaRPr lang="en-US" sz="11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23756" y="1455931"/>
            <a:ext cx="11201544" cy="6208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/>
          <a:lstStyle/>
          <a:p>
            <a:pPr algn="ctr"/>
            <a:endParaRPr lang="en-US" sz="1200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23755" y="2124916"/>
            <a:ext cx="2242041" cy="233495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AND USER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3025956" y="2124916"/>
            <a:ext cx="2196907" cy="233495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AND DISTRIBUTION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275875" y="2124916"/>
            <a:ext cx="2200306" cy="233495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EVIDENCE AND REGULATORY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527898" y="2124916"/>
            <a:ext cx="2194560" cy="245826"/>
          </a:xfrm>
          <a:prstGeom prst="rect">
            <a:avLst/>
          </a:prstGeom>
          <a:solidFill>
            <a:srgbClr val="00518A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POLICY, ADVOCACY, AND FINANCE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781215" y="2124916"/>
            <a:ext cx="2144085" cy="255383"/>
          </a:xfrm>
          <a:prstGeom prst="rect">
            <a:avLst/>
          </a:prstGeom>
          <a:solidFill>
            <a:srgbClr val="00518A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Coordination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527898" y="4592645"/>
            <a:ext cx="2194560" cy="1416101"/>
          </a:xfrm>
          <a:prstGeom prst="rect">
            <a:avLst/>
          </a:prstGeom>
          <a:solidFill>
            <a:srgbClr val="91AF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279275" y="4592645"/>
            <a:ext cx="2196906" cy="1416101"/>
          </a:xfrm>
          <a:prstGeom prst="rect">
            <a:avLst/>
          </a:prstGeom>
          <a:solidFill>
            <a:srgbClr val="6C9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64008" rIns="0" bIns="0" rtlCol="0" anchor="t" anchorCtr="0"/>
          <a:lstStyle/>
          <a:p>
            <a:pPr>
              <a:spcAft>
                <a:spcPts val="200"/>
              </a:spcAft>
              <a:defRPr/>
            </a:pP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9781216" y="2124916"/>
            <a:ext cx="2128186" cy="255383"/>
          </a:xfrm>
          <a:prstGeom prst="rect">
            <a:avLst/>
          </a:prstGeom>
          <a:solidFill>
            <a:srgbClr val="B5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9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COORDINATION</a:t>
            </a:r>
            <a:endParaRPr lang="en-US" sz="9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 EXERCISE 1</a:t>
            </a:r>
          </a:p>
          <a:p>
            <a:r>
              <a:rPr lang="en-US" sz="16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Monitoring and Evaluation Tool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8314021" y="1516539"/>
            <a:ext cx="1321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Highlight key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details from the most likely scenario</a:t>
            </a:r>
          </a:p>
        </p:txBody>
      </p:sp>
      <p:sp>
        <p:nvSpPr>
          <p:cNvPr id="19" name="Freeform 18"/>
          <p:cNvSpPr/>
          <p:nvPr/>
        </p:nvSpPr>
        <p:spPr>
          <a:xfrm flipH="1">
            <a:off x="7591924" y="1652556"/>
            <a:ext cx="661738" cy="486228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21" name="TextBox 20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22" name="Straight Connector 21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26" name="Object 25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42201195"/>
              </p:ext>
            </p:extLst>
          </p:nvPr>
        </p:nvGraphicFramePr>
        <p:xfrm>
          <a:off x="1374742" y="2184816"/>
          <a:ext cx="3962400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" name="Chart" r:id="rId23" imgW="3962310" imgH="3600450" progId="MSGraph.Chart.8">
                  <p:embed followColorScheme="full"/>
                </p:oleObj>
              </mc:Choice>
              <mc:Fallback>
                <p:oleObj name="Chart" r:id="rId23" imgW="3962310" imgH="360045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74742" y="2184816"/>
                        <a:ext cx="3962400" cy="360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ight Arrow 26"/>
          <p:cNvSpPr/>
          <p:nvPr>
            <p:custDataLst>
              <p:tags r:id="rId3"/>
            </p:custDataLst>
          </p:nvPr>
        </p:nvSpPr>
        <p:spPr bwMode="auto">
          <a:xfrm rot="10800000">
            <a:off x="5283166" y="3150016"/>
            <a:ext cx="128588" cy="152400"/>
          </a:xfrm>
          <a:prstGeom prst="rightArrow">
            <a:avLst>
              <a:gd name="adj1" fmla="val 100000"/>
              <a:gd name="adj2" fmla="val 100000"/>
            </a:avLst>
          </a:prstGeom>
          <a:solidFill>
            <a:srgbClr val="1051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sp>
        <p:nvSpPr>
          <p:cNvPr id="28" name="Right Arrow 27"/>
          <p:cNvSpPr/>
          <p:nvPr>
            <p:custDataLst>
              <p:tags r:id="rId4"/>
            </p:custDataLst>
          </p:nvPr>
        </p:nvSpPr>
        <p:spPr bwMode="auto">
          <a:xfrm rot="10800000">
            <a:off x="5283167" y="4785141"/>
            <a:ext cx="128588" cy="152400"/>
          </a:xfrm>
          <a:prstGeom prst="rightArrow">
            <a:avLst>
              <a:gd name="adj1" fmla="val 100000"/>
              <a:gd name="adj2" fmla="val 100000"/>
            </a:avLst>
          </a:prstGeom>
          <a:solidFill>
            <a:srgbClr val="10518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sym typeface="Symbol" pitchFamily="18" charset="2"/>
            </a:endParaRPr>
          </a:p>
        </p:txBody>
      </p:sp>
      <p:cxnSp>
        <p:nvCxnSpPr>
          <p:cNvPr id="29" name="Straight Connector 28"/>
          <p:cNvCxnSpPr/>
          <p:nvPr>
            <p:custDataLst>
              <p:tags r:id="rId5"/>
            </p:custDataLst>
          </p:nvPr>
        </p:nvCxnSpPr>
        <p:spPr bwMode="auto">
          <a:xfrm>
            <a:off x="1746217" y="4861341"/>
            <a:ext cx="348615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rgbClr val="10518A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 Placeholder 4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5462556" y="3150016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100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Calibri" panose="020F0502020204030204" pitchFamily="34" charset="0"/>
              </a:rPr>
              <a:t>52</a:t>
            </a:r>
            <a:endParaRPr lang="en-US" sz="1000" dirty="0">
              <a:solidFill>
                <a:srgbClr val="10518A"/>
              </a:solidFill>
              <a:latin typeface="Franklin Gothic Demi" charset="0"/>
              <a:ea typeface="Franklin Gothic Demi" charset="0"/>
              <a:cs typeface="Franklin Gothic Demi" charset="0"/>
              <a:sym typeface="Calibri" panose="020F0502020204030204" pitchFamily="34" charset="0"/>
            </a:endParaRPr>
          </a:p>
        </p:txBody>
      </p:sp>
      <p:sp>
        <p:nvSpPr>
          <p:cNvPr id="31" name="Text Placeholder 3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5462556" y="4785141"/>
            <a:ext cx="1301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100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15</a:t>
            </a:r>
            <a:endParaRPr lang="en-US" sz="1000" dirty="0">
              <a:solidFill>
                <a:srgbClr val="10518A"/>
              </a:solidFill>
              <a:latin typeface="Franklin Gothic Demi" charset="0"/>
              <a:ea typeface="Franklin Gothic Demi" charset="0"/>
              <a:cs typeface="Franklin Gothic Demi" charset="0"/>
              <a:sym typeface="+mn-lt"/>
            </a:endParaRPr>
          </a:p>
        </p:txBody>
      </p:sp>
      <p:sp>
        <p:nvSpPr>
          <p:cNvPr id="32" name="Text Placeholder 21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367344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9A534EB-9734-4BCE-8AEC-9C83E9CF0AF0}" type="datetime'''''''Y''''e''''''''''''''ar'''''''''' ''3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3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3" name="Text Placeholder 24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96859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5A84FD4-39BA-4988-9113-0A72E5D9C078}" type="datetime'''''''''''Y''e''''''''''a''r'''' ''''''''''''''''''''''''2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2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4" name="Text Placeholder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506409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8363763-D7AD-43D6-933B-3526F4076872}" type="datetime'''''''Y''e''''''''''''''''''''''a''''''''''r ''''''''5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5" name="Text Placeholder 25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4368767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46A4343C-392D-4626-ACA2-EE62A4BF2352}" type="datetime'''Y''e''''a''''''''''''''''r'''''''''' ''''''''''''''''''4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4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6" name="Text Placeholder 20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273267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DF1C85B-9B38-4CA2-9E1B-2658E4B25C0C}" type="datetime'''''''''Y''''e''''''''''''''''''''''''''a''r'''''''' ''''1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1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7" name="Text Placeholder 30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 flipV="1">
            <a:off x="1260442" y="3578641"/>
            <a:ext cx="152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0" tIns="0" rIns="0" bIns="0" numCol="1" spcCol="0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ts val="0"/>
              </a:spcBef>
              <a:spcAft>
                <a:spcPts val="400"/>
              </a:spcAft>
              <a:buSzPct val="100000"/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548640" indent="-222250" algn="l" rtl="0" eaLnBrk="0" fontAlgn="base" hangingPunct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6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822960" indent="-223838" algn="l" rtl="0" eaLnBrk="0" fontAlgn="base" hangingPunct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4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% CHX coverage</a:t>
            </a:r>
          </a:p>
        </p:txBody>
      </p:sp>
      <p:sp>
        <p:nvSpPr>
          <p:cNvPr id="38" name="Text Placeholder 26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157794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91FACAC-ADB7-4401-975C-DB778A6D411A}" type="datetime'''''''Y''''''''''''e''a''''''''''''r'''' ''''0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cxnSp>
        <p:nvCxnSpPr>
          <p:cNvPr id="39" name="Straight Connector 38"/>
          <p:cNvCxnSpPr/>
          <p:nvPr>
            <p:custDataLst>
              <p:tags r:id="rId15"/>
            </p:custDataLst>
          </p:nvPr>
        </p:nvCxnSpPr>
        <p:spPr bwMode="gray">
          <a:xfrm>
            <a:off x="1958942" y="25832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F68B1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>
            <p:custDataLst>
              <p:tags r:id="rId16"/>
            </p:custDataLst>
          </p:nvPr>
        </p:nvCxnSpPr>
        <p:spPr bwMode="gray">
          <a:xfrm>
            <a:off x="1958942" y="29896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8F0B36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>
            <p:custDataLst>
              <p:tags r:id="rId17"/>
            </p:custDataLst>
          </p:nvPr>
        </p:nvCxnSpPr>
        <p:spPr bwMode="gray">
          <a:xfrm>
            <a:off x="1958942" y="27864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9BBB59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 Placeholder 4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2438367" y="2513429"/>
            <a:ext cx="15255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BA631BCF-C0E6-45DC-9BA0-1D10E0137C43}" type="datetime'''''High/''ac''''ce''l''e''r''a''ted i''''''nvestment'''''' '">
              <a:rPr lang="en-US" sz="1000"/>
              <a:pPr/>
              <a:t>High/accelerated investment </a:t>
            </a:fld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43" name="Text Placeholder 3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2438367" y="2919829"/>
            <a:ext cx="12779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81B2C53E-09E7-4768-B770-735A88645C15}" type="datetime'L''ow/d''el''''ayed ''''i''''n''ves''''t''m''ent'">
              <a:rPr lang="en-US" sz="1000"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Low/delayed investment</a:t>
            </a:fld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2438367" y="2716629"/>
            <a:ext cx="10461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6B9107BE-FF0A-4857-83E9-010117DA0254}" type="datetime'Med''''''''iu''''m ''''''''i''''''n''ve''s''''t''''me''''n''t'">
              <a:rPr lang="en-US" sz="1000"/>
              <a:pPr/>
              <a:t>Medium investment</a:t>
            </a:fld>
            <a:endParaRPr lang="en-US" sz="1000" dirty="0">
              <a:sym typeface="Calibri" panose="020F0502020204030204" pitchFamily="34" charset="0"/>
            </a:endParaRPr>
          </a:p>
        </p:txBody>
      </p:sp>
      <p:cxnSp>
        <p:nvCxnSpPr>
          <p:cNvPr id="45" name="Straight Connector 44"/>
          <p:cNvCxnSpPr/>
          <p:nvPr>
            <p:custDataLst>
              <p:tags r:id="rId21"/>
            </p:custDataLst>
          </p:nvPr>
        </p:nvCxnSpPr>
        <p:spPr bwMode="auto">
          <a:xfrm>
            <a:off x="1746217" y="3226216"/>
            <a:ext cx="348615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rgbClr val="10518A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Rectangle 47"/>
          <p:cNvSpPr/>
          <p:nvPr/>
        </p:nvSpPr>
        <p:spPr bwMode="auto">
          <a:xfrm>
            <a:off x="1275030" y="1845796"/>
            <a:ext cx="4125611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Projected CHX scale-up across three investment scenarios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% national coverage, years 0-5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571122" y="2219950"/>
            <a:ext cx="3119342" cy="306179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0" rtlCol="0" anchor="ctr" anchorCtr="0"/>
          <a:lstStyle/>
          <a:p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</a:rPr>
              <a:t>Most likely scenario</a:t>
            </a:r>
            <a:endParaRPr lang="en-US" sz="12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571122" y="2572124"/>
            <a:ext cx="3119342" cy="173941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20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Projections for accelerated scenario highlight</a:t>
            </a:r>
            <a:r>
              <a:rPr lang="en-US" sz="1200" dirty="0" smtClean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: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b="1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All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states have begun scale-up by the beginning of year three,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resulting in straight line projections </a:t>
            </a:r>
          </a:p>
          <a:p>
            <a:pPr marL="82296" indent="-82296" defTabSz="8572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The peak projected </a:t>
            </a:r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five-year coverage (~52%)</a:t>
            </a:r>
            <a:r>
              <a:rPr lang="en-US" sz="1050" b="1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 </a:t>
            </a: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is driven by application of CHX in facility and non-facility births, but the facility uptake curve outpaces the non-facility uptake curve 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6582234" y="4446581"/>
            <a:ext cx="3108230" cy="288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Ultimately coverage will depend on:</a:t>
            </a:r>
            <a:endParaRPr kumimoji="0" lang="en-US" sz="1200" i="0" u="none" strike="noStrike" cap="none" normalizeH="0" baseline="0" dirty="0">
              <a:ln>
                <a:noFill/>
              </a:ln>
              <a:solidFill>
                <a:srgbClr val="10518A"/>
              </a:solidFill>
              <a:effectLst/>
              <a:latin typeface="Franklin Gothic Demi" charset="0"/>
              <a:ea typeface="Franklin Gothic Demi" charset="0"/>
              <a:cs typeface="Franklin Gothic Demi" charset="0"/>
              <a:sym typeface="Symbol" pitchFamily="18" charset="2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571122" y="4675346"/>
            <a:ext cx="3259141" cy="64293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5720" rIns="82296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Ability of all states to execute</a:t>
            </a:r>
          </a:p>
          <a:p>
            <a:pPr marL="285750" indent="-285750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Access to required funding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314021" y="5571963"/>
            <a:ext cx="13211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Acknowledge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assumptions and/or factors that influence targets</a:t>
            </a:r>
          </a:p>
        </p:txBody>
      </p:sp>
      <p:sp>
        <p:nvSpPr>
          <p:cNvPr id="58" name="Freeform 57"/>
          <p:cNvSpPr/>
          <p:nvPr/>
        </p:nvSpPr>
        <p:spPr>
          <a:xfrm flipH="1" flipV="1">
            <a:off x="7591924" y="5318276"/>
            <a:ext cx="661738" cy="479687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077336" y="6015492"/>
            <a:ext cx="268579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Include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graph that shows projected coverage over the time period of interest.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If relevant, include targets for various scenarios (e.g., varying levels of funding).</a:t>
            </a:r>
          </a:p>
        </p:txBody>
      </p:sp>
      <p:sp>
        <p:nvSpPr>
          <p:cNvPr id="60" name="Freeform 59"/>
          <p:cNvSpPr/>
          <p:nvPr/>
        </p:nvSpPr>
        <p:spPr>
          <a:xfrm flipH="1" flipV="1">
            <a:off x="2597784" y="5945299"/>
            <a:ext cx="437339" cy="28989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Goals and Targets Tool</a:t>
            </a:r>
            <a:endParaRPr lang="en-US" sz="16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78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5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256064"/>
              </p:ext>
            </p:extLst>
          </p:nvPr>
        </p:nvGraphicFramePr>
        <p:xfrm>
          <a:off x="1425542" y="2235616"/>
          <a:ext cx="3860800" cy="349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32" name="Text Placeholder 21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367344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9A534EB-9734-4BCE-8AEC-9C83E9CF0AF0}" type="datetime'''''''Y''''e''''''''''''''ar'''''''''' ''3''''''''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3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3" name="Text Placeholder 24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296859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5A84FD4-39BA-4988-9113-0A72E5D9C078}" type="datetime'''''''''''Y''e''''''''''a''r'''' ''''''''''''''''''''''''2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2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4" name="Text Placeholder 2"/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506409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8363763-D7AD-43D6-933B-3526F4076872}" type="datetime'''''''Y''e''''''''''''''''''''''a''''''''''r ''''''''5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5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5" name="Text Placeholder 25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4368767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46A4343C-392D-4626-ACA2-EE62A4BF2352}" type="datetime'''Y''e''''a''''''''''''''''r'''''''''' ''''''''''''''''''4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4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6" name="Text Placeholder 20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273267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DF1C85B-9B38-4CA2-9E1B-2658E4B25C0C}" type="datetime'''''''''Y''''e''''''''''''''''''''''''''a''r'''''''' ''''1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1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sp>
        <p:nvSpPr>
          <p:cNvPr id="37" name="Text Placeholder 30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 flipV="1">
            <a:off x="1260442" y="3578641"/>
            <a:ext cx="152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0" tIns="0" rIns="0" bIns="0" numCol="1" spcCol="0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0" fontAlgn="base" hangingPunct="0">
              <a:spcBef>
                <a:spcPts val="0"/>
              </a:spcBef>
              <a:spcAft>
                <a:spcPts val="400"/>
              </a:spcAft>
              <a:buSzPct val="100000"/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  <a:sym typeface="Calibri" panose="020F0502020204030204" pitchFamily="34" charset="0"/>
              </a:defRPr>
            </a:lvl1pPr>
            <a:lvl2pPr marL="548640" indent="-222250" algn="l" rtl="0" eaLnBrk="0" fontAlgn="base" hangingPunct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6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822960" indent="-223838" algn="l" rtl="0" eaLnBrk="0" fontAlgn="base" hangingPunct="0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4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anose="05050102010706020507" pitchFamily="18" charset="2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  <a:sym typeface="+mn-lt"/>
              </a:rPr>
              <a:t>% CHX coverage</a:t>
            </a:r>
          </a:p>
        </p:txBody>
      </p:sp>
      <p:sp>
        <p:nvSpPr>
          <p:cNvPr id="38" name="Text Placeholder 26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577942" y="5645566"/>
            <a:ext cx="336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square" lIns="0" tIns="0" rIns="0" bIns="0" numCol="1" spc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91FACAC-ADB7-4401-975C-DB778A6D411A}" type="datetime'''''''Y''''''''''''e''a''''''''''''r'''' ''''0'''">
              <a:rPr lang="en-US" sz="900">
                <a:latin typeface="Franklin Gothic Book" charset="0"/>
                <a:ea typeface="Franklin Gothic Book" charset="0"/>
                <a:cs typeface="Franklin Gothic Book" charset="0"/>
              </a:rPr>
              <a:pPr/>
              <a:t>Year 0</a:t>
            </a:fld>
            <a:endParaRPr lang="en-US" sz="900" dirty="0">
              <a:latin typeface="Franklin Gothic Book" charset="0"/>
              <a:ea typeface="Franklin Gothic Book" charset="0"/>
              <a:cs typeface="Franklin Gothic Book" charset="0"/>
              <a:sym typeface="Calibri" panose="020F0502020204030204" pitchFamily="34" charset="0"/>
            </a:endParaRPr>
          </a:p>
        </p:txBody>
      </p:sp>
      <p:cxnSp>
        <p:nvCxnSpPr>
          <p:cNvPr id="39" name="Straight Connector 38"/>
          <p:cNvCxnSpPr/>
          <p:nvPr>
            <p:custDataLst>
              <p:tags r:id="rId9"/>
            </p:custDataLst>
          </p:nvPr>
        </p:nvCxnSpPr>
        <p:spPr bwMode="gray">
          <a:xfrm>
            <a:off x="1958942" y="25832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F68B1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>
            <p:custDataLst>
              <p:tags r:id="rId10"/>
            </p:custDataLst>
          </p:nvPr>
        </p:nvCxnSpPr>
        <p:spPr bwMode="gray">
          <a:xfrm>
            <a:off x="1958942" y="29896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8F0B36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>
            <p:custDataLst>
              <p:tags r:id="rId11"/>
            </p:custDataLst>
          </p:nvPr>
        </p:nvCxnSpPr>
        <p:spPr bwMode="gray">
          <a:xfrm>
            <a:off x="1958942" y="2786479"/>
            <a:ext cx="428625" cy="0"/>
          </a:xfrm>
          <a:prstGeom prst="line">
            <a:avLst/>
          </a:prstGeom>
          <a:solidFill>
            <a:schemeClr val="bg1"/>
          </a:solidFill>
          <a:ln w="28575" cap="flat" cmpd="sng" algn="ctr">
            <a:solidFill>
              <a:srgbClr val="9BBB59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 Placeholder 4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438367" y="2513429"/>
            <a:ext cx="15255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BA631BCF-C0E6-45DC-9BA0-1D10E0137C43}" type="datetime'''''High/''ac''''ce''l''e''r''a''ted i''''''nvestment'''''' '">
              <a:rPr lang="en-US" sz="1000"/>
              <a:pPr/>
              <a:t>High/accelerated investment </a:t>
            </a:fld>
            <a:endParaRPr lang="en-US" sz="1000" dirty="0">
              <a:latin typeface="+mn-lt"/>
              <a:sym typeface="+mn-lt"/>
            </a:endParaRPr>
          </a:p>
        </p:txBody>
      </p:sp>
      <p:sp>
        <p:nvSpPr>
          <p:cNvPr id="43" name="Text Placeholder 3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2438367" y="2919829"/>
            <a:ext cx="12779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81B2C53E-09E7-4768-B770-735A88645C15}" type="datetime'L''ow/d''el''''ayed ''''i''''n''ves''''t''m''ent'">
              <a:rPr lang="en-US" sz="1000">
                <a:sym typeface="Calibri" panose="020F0502020204030204" pitchFamily="34" charset="0"/>
              </a:rPr>
              <a:pPr marL="0" indent="0">
                <a:spcBef>
                  <a:spcPct val="0"/>
                </a:spcBef>
                <a:buNone/>
              </a:pPr>
              <a:t>Low/delayed investment</a:t>
            </a:fld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2438367" y="2716629"/>
            <a:ext cx="10461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SzPct val="100000"/>
              <a:buChar char="•"/>
              <a:defRPr sz="240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336550" indent="-22225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2pPr>
            <a:lvl3pPr marL="909638" indent="-2238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3pPr>
            <a:lvl4pPr marL="1371600" indent="-23177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4pPr>
            <a:lvl5pPr marL="18335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2">
                    <a:lumMod val="50000"/>
                  </a:schemeClr>
                </a:solidFill>
                <a:latin typeface="Calibri" pitchFamily="34" charset="0"/>
              </a:defRPr>
            </a:lvl5pPr>
            <a:lvl6pPr marL="22907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6pPr>
            <a:lvl7pPr marL="27479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7pPr>
            <a:lvl8pPr marL="32051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8pPr>
            <a:lvl9pPr marL="3662363" indent="-236538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Symbol" pitchFamily="18" charset="2"/>
              <a:buChar char="-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fld id="{6B9107BE-FF0A-4857-83E9-010117DA0254}" type="datetime'Med''''''''iu''''m ''''''''i''''''n''ve''s''''t''''me''''n''t'">
              <a:rPr lang="en-US" sz="1000"/>
              <a:pPr/>
              <a:t>Medium investment</a:t>
            </a:fld>
            <a:endParaRPr lang="en-US" sz="1000" dirty="0">
              <a:sym typeface="Calibri" panose="020F0502020204030204" pitchFamily="34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275030" y="1845796"/>
            <a:ext cx="4125611" cy="3874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ctr" anchorCtr="0" compatLnSpc="1">
            <a:prstTxWarp prst="textNoShape">
              <a:avLst/>
            </a:prstTxWarp>
          </a:bodyPr>
          <a:lstStyle/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Projected </a:t>
            </a:r>
            <a:r>
              <a:rPr lang="en-US" sz="120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___ </a:t>
            </a: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scale-up across three investment scenarios</a:t>
            </a:r>
          </a:p>
          <a:p>
            <a:pPr defTabSz="857250" eaLnBrk="0" fontAlgn="base" hangingPunct="0">
              <a:spcAft>
                <a:spcPct val="0"/>
              </a:spcAft>
            </a:pPr>
            <a:r>
              <a:rPr lang="en-US" sz="12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% national coverage, years </a:t>
            </a:r>
            <a:r>
              <a:rPr lang="en-US" sz="120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0-X</a:t>
            </a:r>
            <a:endParaRPr lang="en-US" sz="120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571122" y="2219950"/>
            <a:ext cx="3119342" cy="306179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0" rtlCol="0" anchor="ctr" anchorCtr="0"/>
          <a:lstStyle/>
          <a:p>
            <a:r>
              <a:rPr lang="en-US" sz="1200" dirty="0" smtClean="0">
                <a:latin typeface="Franklin Gothic Demi" charset="0"/>
                <a:ea typeface="Franklin Gothic Demi" charset="0"/>
                <a:cs typeface="Franklin Gothic Demi" charset="0"/>
              </a:rPr>
              <a:t>Most likely scenario</a:t>
            </a:r>
            <a:endParaRPr lang="en-US" sz="12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571122" y="2572124"/>
            <a:ext cx="3119342" cy="173941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20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Projections for accelerated scenario highlight</a:t>
            </a:r>
            <a:r>
              <a:rPr lang="en-US" sz="1200" dirty="0" smtClean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:</a:t>
            </a:r>
          </a:p>
          <a:p>
            <a:pPr marL="82296" indent="-82296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b="1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List here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6582234" y="4446581"/>
            <a:ext cx="3108230" cy="288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2296" tIns="45720" rIns="82296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5725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  <a:sym typeface="Symbol" pitchFamily="18" charset="2"/>
              </a:rPr>
              <a:t>Ultimately coverage will depend on:</a:t>
            </a:r>
            <a:endParaRPr kumimoji="0" lang="en-US" sz="1200" i="0" u="none" strike="noStrike" cap="none" normalizeH="0" baseline="0" dirty="0">
              <a:ln>
                <a:noFill/>
              </a:ln>
              <a:solidFill>
                <a:srgbClr val="10518A"/>
              </a:solidFill>
              <a:effectLst/>
              <a:latin typeface="Franklin Gothic Demi" charset="0"/>
              <a:ea typeface="Franklin Gothic Demi" charset="0"/>
              <a:cs typeface="Franklin Gothic Demi" charset="0"/>
              <a:sym typeface="Symbol" pitchFamily="18" charset="2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6571122" y="4675346"/>
            <a:ext cx="3259141" cy="64293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5720" rIns="82296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defTabSz="8572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50" dirty="0" smtClean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List here</a:t>
            </a:r>
            <a:endParaRPr lang="en-US" sz="1050" dirty="0">
              <a:solidFill>
                <a:srgbClr val="10518A"/>
              </a:solidFill>
              <a:latin typeface="Franklin Gothic Book" charset="0"/>
              <a:ea typeface="Franklin Gothic Book" charset="0"/>
              <a:cs typeface="Franklin Gothic Book" charset="0"/>
              <a:sym typeface="Symbol" pitchFamily="18" charset="2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 </a:t>
            </a:r>
            <a:endParaRPr lang="en-US" sz="2400" b="1" dirty="0" smtClean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Goals </a:t>
            </a:r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 Targets Tool</a:t>
            </a:r>
            <a:endParaRPr lang="en-US" sz="16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81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12" name="TextBox 11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13" name="Straight Connector 12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" name="Group 3"/>
          <p:cNvGrpSpPr/>
          <p:nvPr/>
        </p:nvGrpSpPr>
        <p:grpSpPr>
          <a:xfrm>
            <a:off x="342900" y="1935326"/>
            <a:ext cx="2243889" cy="3827800"/>
            <a:chOff x="342900" y="1935326"/>
            <a:chExt cx="2243889" cy="2267893"/>
          </a:xfrm>
        </p:grpSpPr>
        <p:sp>
          <p:nvSpPr>
            <p:cNvPr id="33" name="Rectangle 32"/>
            <p:cNvSpPr/>
            <p:nvPr/>
          </p:nvSpPr>
          <p:spPr>
            <a:xfrm>
              <a:off x="342900" y="2519701"/>
              <a:ext cx="2243889" cy="528630"/>
            </a:xfrm>
            <a:prstGeom prst="rect">
              <a:avLst/>
            </a:prstGeom>
            <a:solidFill>
              <a:srgbClr val="00518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Percentage of newborns (live births) that received first application  of CHX gel to the umbilical cord at birth (home and facility births)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2900" y="3097146"/>
              <a:ext cx="2243889" cy="528630"/>
            </a:xfrm>
            <a:prstGeom prst="rect">
              <a:avLst/>
            </a:prstGeom>
            <a:solidFill>
              <a:srgbClr val="00518A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spcAft>
                  <a:spcPts val="200"/>
                </a:spcAft>
                <a:defRPr/>
              </a:pPr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Percentage of women with a live birth in the last two/five years who report applying no substance other than CHX gel to the </a:t>
              </a:r>
              <a:r>
                <a:rPr lang="en-US" sz="1050" dirty="0" smtClean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cord</a:t>
              </a:r>
              <a:endParaRPr lang="en-US" sz="1050" b="1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42900" y="3674589"/>
              <a:ext cx="2243889" cy="528630"/>
            </a:xfrm>
            <a:prstGeom prst="rect">
              <a:avLst/>
            </a:prstGeom>
            <a:solidFill>
              <a:srgbClr val="00518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lnSpc>
                  <a:spcPts val="1160"/>
                </a:lnSpc>
                <a:defRPr/>
              </a:pPr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Percentage of health providers  who recommended the use of CHX gel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42900" y="1935326"/>
              <a:ext cx="2243889" cy="528630"/>
            </a:xfrm>
            <a:prstGeom prst="rect">
              <a:avLst/>
            </a:prstGeom>
            <a:solidFill>
              <a:srgbClr val="005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sz="1050" dirty="0">
                  <a:solidFill>
                    <a:schemeClr val="bg1"/>
                  </a:solidFill>
                  <a:latin typeface="Franklin Gothic Book" charset="0"/>
                  <a:ea typeface="Franklin Gothic Book" charset="0"/>
                  <a:cs typeface="Franklin Gothic Book" charset="0"/>
                </a:rPr>
                <a:t>Neonatal mortality rate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68054" y="1574388"/>
            <a:ext cx="8819146" cy="304800"/>
            <a:chOff x="2677025" y="1574388"/>
            <a:chExt cx="9210175" cy="304800"/>
          </a:xfrm>
          <a:solidFill>
            <a:srgbClr val="DEDDDD"/>
          </a:solidFill>
        </p:grpSpPr>
        <p:sp>
          <p:nvSpPr>
            <p:cNvPr id="43" name="Chevron 42"/>
            <p:cNvSpPr/>
            <p:nvPr/>
          </p:nvSpPr>
          <p:spPr>
            <a:xfrm>
              <a:off x="2677025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1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5" name="Chevron 44"/>
            <p:cNvSpPr/>
            <p:nvPr/>
          </p:nvSpPr>
          <p:spPr>
            <a:xfrm>
              <a:off x="4511300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2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6" name="Chevron 45"/>
            <p:cNvSpPr/>
            <p:nvPr/>
          </p:nvSpPr>
          <p:spPr>
            <a:xfrm>
              <a:off x="6345575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3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7" name="Chevron 46"/>
            <p:cNvSpPr/>
            <p:nvPr/>
          </p:nvSpPr>
          <p:spPr>
            <a:xfrm>
              <a:off x="8179850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4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8" name="Chevron 47"/>
            <p:cNvSpPr/>
            <p:nvPr/>
          </p:nvSpPr>
          <p:spPr>
            <a:xfrm>
              <a:off x="10014127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5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2504576" y="1603589"/>
            <a:ext cx="599574" cy="24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Status</a:t>
            </a:r>
            <a:endParaRPr lang="en-US" sz="1050" dirty="0">
              <a:solidFill>
                <a:srgbClr val="1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2708110" y="2321281"/>
            <a:ext cx="155448" cy="1554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2708110" y="3290039"/>
            <a:ext cx="155448" cy="155448"/>
          </a:xfrm>
          <a:prstGeom prst="ellipse">
            <a:avLst/>
          </a:prstGeom>
          <a:solidFill>
            <a:srgbClr val="EE4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2708110" y="4219357"/>
            <a:ext cx="155448" cy="1554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2708110" y="5161561"/>
            <a:ext cx="155448" cy="1554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2647950" y="2854002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2647950" y="5754808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2647950" y="3852862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647950" y="4814447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735363" y="6145667"/>
            <a:ext cx="137128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Status of each indicator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can be updated at regular intervals (e.g., each quarter)</a:t>
            </a:r>
          </a:p>
        </p:txBody>
      </p:sp>
      <p:sp>
        <p:nvSpPr>
          <p:cNvPr id="70" name="Freeform 69"/>
          <p:cNvSpPr/>
          <p:nvPr/>
        </p:nvSpPr>
        <p:spPr>
          <a:xfrm rot="5400000" flipH="1">
            <a:off x="4697947" y="3382909"/>
            <a:ext cx="1006626" cy="442038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8300060" y="6145667"/>
            <a:ext cx="205761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National dashboard includes key metrics to track over time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; supporting pages can contain additional metrics to track at the national or subnational levels</a:t>
            </a:r>
          </a:p>
        </p:txBody>
      </p:sp>
      <p:cxnSp>
        <p:nvCxnSpPr>
          <p:cNvPr id="81" name="Straight Arrow Connector 80"/>
          <p:cNvCxnSpPr/>
          <p:nvPr/>
        </p:nvCxnSpPr>
        <p:spPr>
          <a:xfrm flipV="1">
            <a:off x="9236769" y="4488257"/>
            <a:ext cx="0" cy="1608158"/>
          </a:xfrm>
          <a:prstGeom prst="straightConnector1">
            <a:avLst/>
          </a:prstGeom>
          <a:ln w="12700">
            <a:solidFill>
              <a:srgbClr val="EEEBF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2647950" y="6087787"/>
            <a:ext cx="3339384" cy="63617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05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Binary </a:t>
            </a:r>
            <a:r>
              <a:rPr lang="en-US" sz="1050" dirty="0" smtClean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metrics</a:t>
            </a:r>
            <a:r>
              <a:rPr lang="en-US" sz="105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: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approved by local regulatory authority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included in national EML and National Procurement List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included in national STG</a:t>
            </a:r>
          </a:p>
        </p:txBody>
      </p:sp>
      <p:sp>
        <p:nvSpPr>
          <p:cNvPr id="87" name="Rectangle 86"/>
          <p:cNvSpPr/>
          <p:nvPr/>
        </p:nvSpPr>
        <p:spPr>
          <a:xfrm>
            <a:off x="469653" y="6066331"/>
            <a:ext cx="208165" cy="137160"/>
          </a:xfrm>
          <a:prstGeom prst="rect">
            <a:avLst/>
          </a:prstGeom>
          <a:solidFill>
            <a:srgbClr val="EE4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18785" y="6049743"/>
            <a:ext cx="109066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Behind targets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18785" y="6230831"/>
            <a:ext cx="109066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Ahead of targets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18785" y="6410893"/>
            <a:ext cx="128317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Meeting targets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69653" y="6245233"/>
            <a:ext cx="208165" cy="13716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69653" y="6422333"/>
            <a:ext cx="208165" cy="137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2200" y="2214339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32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04734" y="217042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>
                <a:latin typeface="Franklin Gothic Book" panose="020B0503020102020204" pitchFamily="34" charset="0"/>
              </a:rPr>
              <a:t>32</a:t>
            </a:r>
            <a:endParaRPr lang="en-US" sz="1400">
              <a:latin typeface="Franklin Gothic Book" panose="020B05030201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236325" y="2166098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30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92724" y="2166098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29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749125" y="2107397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27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32200" y="32270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Franklin Gothic Book" panose="020B0503020102020204" pitchFamily="34" charset="0"/>
              </a:rPr>
              <a:t>8</a:t>
            </a:r>
            <a:r>
              <a:rPr lang="en-US" sz="1400" dirty="0" smtClean="0">
                <a:latin typeface="Franklin Gothic Book" panose="020B0503020102020204" pitchFamily="34" charset="0"/>
              </a:rPr>
              <a:t>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04734" y="3183097"/>
            <a:ext cx="69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15%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236325" y="3178772"/>
            <a:ext cx="63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27%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992724" y="3178772"/>
            <a:ext cx="60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40%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749125" y="3120071"/>
            <a:ext cx="667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52%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619500" y="4162841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5%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492033" y="4118925"/>
            <a:ext cx="704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10%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23625" y="4114600"/>
            <a:ext cx="64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980024" y="4114600"/>
            <a:ext cx="61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25%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736425" y="4055899"/>
            <a:ext cx="680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29%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606800" y="5083837"/>
            <a:ext cx="710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10%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479334" y="5039921"/>
            <a:ext cx="616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15%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10925" y="5035596"/>
            <a:ext cx="657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20%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967324" y="5035596"/>
            <a:ext cx="72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30%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723724" y="4976895"/>
            <a:ext cx="7764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Franklin Gothic Book" panose="020B0503020102020204" pitchFamily="34" charset="0"/>
              </a:rPr>
              <a:t>40%</a:t>
            </a:r>
            <a:endParaRPr lang="en-US" sz="1400" dirty="0">
              <a:latin typeface="Franklin Gothic Book" panose="020B05030201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Dashboard Tool</a:t>
            </a:r>
            <a:endParaRPr lang="en-US" sz="16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1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12" name="TextBox 11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13" name="Straight Connector 12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Rectangle 32"/>
          <p:cNvSpPr/>
          <p:nvPr/>
        </p:nvSpPr>
        <p:spPr>
          <a:xfrm>
            <a:off x="342900" y="2921647"/>
            <a:ext cx="2243889" cy="892233"/>
          </a:xfrm>
          <a:prstGeom prst="rect">
            <a:avLst/>
          </a:prstGeom>
          <a:solidFill>
            <a:srgbClr val="00518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1160"/>
              </a:lnSpc>
              <a:defRPr/>
            </a:pP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2900" y="3896272"/>
            <a:ext cx="2243889" cy="892233"/>
          </a:xfrm>
          <a:prstGeom prst="rect">
            <a:avLst/>
          </a:prstGeom>
          <a:solidFill>
            <a:srgbClr val="0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Aft>
                <a:spcPts val="200"/>
              </a:spcAft>
              <a:defRPr/>
            </a:pPr>
            <a:endParaRPr lang="en-US" sz="1050" b="1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2900" y="4870893"/>
            <a:ext cx="2243889" cy="892233"/>
          </a:xfrm>
          <a:prstGeom prst="rect">
            <a:avLst/>
          </a:prstGeom>
          <a:solidFill>
            <a:srgbClr val="00518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1160"/>
              </a:lnSpc>
              <a:defRPr/>
            </a:pP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42900" y="1935326"/>
            <a:ext cx="2243889" cy="892233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068054" y="1574388"/>
            <a:ext cx="8819146" cy="304800"/>
            <a:chOff x="2677025" y="1574388"/>
            <a:chExt cx="9210175" cy="304800"/>
          </a:xfrm>
          <a:solidFill>
            <a:srgbClr val="DEDDDD"/>
          </a:solidFill>
        </p:grpSpPr>
        <p:sp>
          <p:nvSpPr>
            <p:cNvPr id="43" name="Chevron 42"/>
            <p:cNvSpPr/>
            <p:nvPr/>
          </p:nvSpPr>
          <p:spPr>
            <a:xfrm>
              <a:off x="2677025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1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5" name="Chevron 44"/>
            <p:cNvSpPr/>
            <p:nvPr/>
          </p:nvSpPr>
          <p:spPr>
            <a:xfrm>
              <a:off x="4511300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2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6" name="Chevron 45"/>
            <p:cNvSpPr/>
            <p:nvPr/>
          </p:nvSpPr>
          <p:spPr>
            <a:xfrm>
              <a:off x="6345575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3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7" name="Chevron 46"/>
            <p:cNvSpPr/>
            <p:nvPr/>
          </p:nvSpPr>
          <p:spPr>
            <a:xfrm>
              <a:off x="8179850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4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  <p:sp>
          <p:nvSpPr>
            <p:cNvPr id="48" name="Chevron 47"/>
            <p:cNvSpPr/>
            <p:nvPr/>
          </p:nvSpPr>
          <p:spPr>
            <a:xfrm>
              <a:off x="10014127" y="1574388"/>
              <a:ext cx="1873073" cy="304800"/>
            </a:xfrm>
            <a:prstGeom prst="chevron">
              <a:avLst>
                <a:gd name="adj" fmla="val 444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Franklin Gothic Demi" charset="0"/>
                  <a:ea typeface="Franklin Gothic Demi" charset="0"/>
                  <a:cs typeface="Franklin Gothic Demi" charset="0"/>
                </a:rPr>
                <a:t>Year 5</a:t>
              </a:r>
              <a:endParaRPr lang="en-US" sz="12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2504576" y="1603589"/>
            <a:ext cx="599574" cy="24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050" dirty="0" smtClean="0">
                <a:solidFill>
                  <a:srgbClr val="1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Status</a:t>
            </a:r>
            <a:endParaRPr lang="en-US" sz="1050" dirty="0">
              <a:solidFill>
                <a:srgbClr val="1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2647950" y="2854002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2647950" y="5754808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2647950" y="3852862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2647950" y="4814447"/>
            <a:ext cx="9118934" cy="8318"/>
          </a:xfrm>
          <a:prstGeom prst="line">
            <a:avLst/>
          </a:prstGeom>
          <a:ln w="6350">
            <a:solidFill>
              <a:srgbClr val="D0CF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735363" y="6145667"/>
            <a:ext cx="137128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Status of each indicator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can be updated at regular intervals (e.g., each quarter)</a:t>
            </a:r>
          </a:p>
        </p:txBody>
      </p:sp>
      <p:sp>
        <p:nvSpPr>
          <p:cNvPr id="70" name="Freeform 69"/>
          <p:cNvSpPr/>
          <p:nvPr/>
        </p:nvSpPr>
        <p:spPr>
          <a:xfrm rot="5400000" flipH="1">
            <a:off x="4697947" y="3382909"/>
            <a:ext cx="1006626" cy="442038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8300060" y="6145667"/>
            <a:ext cx="205761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National dashboard includes key metrics to track over time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; supporting pages can contain additional metrics to track at the national or subnational levels</a:t>
            </a:r>
          </a:p>
        </p:txBody>
      </p:sp>
      <p:cxnSp>
        <p:nvCxnSpPr>
          <p:cNvPr id="81" name="Straight Arrow Connector 80"/>
          <p:cNvCxnSpPr/>
          <p:nvPr/>
        </p:nvCxnSpPr>
        <p:spPr>
          <a:xfrm flipV="1">
            <a:off x="9236769" y="4488257"/>
            <a:ext cx="0" cy="1608158"/>
          </a:xfrm>
          <a:prstGeom prst="straightConnector1">
            <a:avLst/>
          </a:prstGeom>
          <a:ln w="12700">
            <a:solidFill>
              <a:srgbClr val="EEEBF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2647950" y="6087787"/>
            <a:ext cx="3339384" cy="63617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0" bIns="0" rtlCol="0" anchor="t" anchorCtr="0"/>
          <a:lstStyle/>
          <a:p>
            <a:pPr defTabSz="857250">
              <a:spcBef>
                <a:spcPts val="300"/>
              </a:spcBef>
            </a:pPr>
            <a:r>
              <a:rPr lang="en-US" sz="105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Binary </a:t>
            </a:r>
            <a:r>
              <a:rPr lang="en-US" sz="1050" dirty="0" smtClean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metrics</a:t>
            </a:r>
            <a:r>
              <a:rPr lang="en-US" sz="1050" dirty="0">
                <a:solidFill>
                  <a:srgbClr val="10518A"/>
                </a:solidFill>
                <a:latin typeface="Franklin Gothic Heavy" charset="0"/>
                <a:ea typeface="Franklin Gothic Heavy" charset="0"/>
                <a:cs typeface="Franklin Gothic Heavy" charset="0"/>
                <a:sym typeface="Symbol" pitchFamily="18" charset="2"/>
              </a:rPr>
              <a:t>: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approved by local regulatory authority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included in national EML and National Procurement List</a:t>
            </a:r>
          </a:p>
          <a:p>
            <a:pPr marL="80010" indent="-80010" defTabSz="857250">
              <a:buFont typeface="Arial" charset="0"/>
              <a:buChar char="•"/>
            </a:pPr>
            <a:r>
              <a:rPr lang="en-US" sz="900" dirty="0">
                <a:solidFill>
                  <a:srgbClr val="10518A"/>
                </a:solidFill>
                <a:latin typeface="Franklin Gothic Book" charset="0"/>
                <a:ea typeface="Franklin Gothic Book" charset="0"/>
                <a:cs typeface="Franklin Gothic Book" charset="0"/>
                <a:sym typeface="Symbol" pitchFamily="18" charset="2"/>
              </a:rPr>
              <a:t>Product included in national STG</a:t>
            </a:r>
          </a:p>
        </p:txBody>
      </p:sp>
      <p:sp>
        <p:nvSpPr>
          <p:cNvPr id="87" name="Rectangle 86"/>
          <p:cNvSpPr/>
          <p:nvPr/>
        </p:nvSpPr>
        <p:spPr>
          <a:xfrm>
            <a:off x="469653" y="6066331"/>
            <a:ext cx="208165" cy="137160"/>
          </a:xfrm>
          <a:prstGeom prst="rect">
            <a:avLst/>
          </a:prstGeom>
          <a:solidFill>
            <a:srgbClr val="EE4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18785" y="6049743"/>
            <a:ext cx="109066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Behind targets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18785" y="6230831"/>
            <a:ext cx="109066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Ahead of targets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18785" y="6410893"/>
            <a:ext cx="128317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Meetings target</a:t>
            </a:r>
            <a:endParaRPr lang="en-US" sz="9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69653" y="6245233"/>
            <a:ext cx="208165" cy="13716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69653" y="6422333"/>
            <a:ext cx="208165" cy="1371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bIns="0" rtlCol="0" anchor="ctr" anchorCtr="0"/>
          <a:lstStyle/>
          <a:p>
            <a:pPr algn="ctr">
              <a:spcAft>
                <a:spcPts val="200"/>
              </a:spcAft>
              <a:defRPr/>
            </a:pP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Dashboard Tool</a:t>
            </a:r>
            <a:endParaRPr lang="en-US" sz="16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3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8" name="TextBox 7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Rectangle 15"/>
          <p:cNvSpPr/>
          <p:nvPr/>
        </p:nvSpPr>
        <p:spPr>
          <a:xfrm>
            <a:off x="342901" y="2164770"/>
            <a:ext cx="642242" cy="909299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1" y="3136812"/>
            <a:ext cx="642242" cy="862931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2901" y="4050909"/>
            <a:ext cx="642242" cy="976491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2901" y="5078196"/>
            <a:ext cx="642242" cy="834845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4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2900" y="1669943"/>
            <a:ext cx="642242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SN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37100" y="1669943"/>
            <a:ext cx="1625622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Indicator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27542" y="1669943"/>
            <a:ext cx="2642509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Measurement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33955" y="1669943"/>
            <a:ext cx="814985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Type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12613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Data Source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390788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Collection Method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468963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Geographic Focus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547138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Disaggregation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636889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Reporting Frequency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101" y="2164771"/>
            <a:ext cx="1625148" cy="90929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Neonatal Mortality Rate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036555" y="3136813"/>
            <a:ext cx="1625622" cy="862932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Percentage of newborns (live births) that received first application  of CHX gel to the umbilical cord at birth (home and facility births)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036555" y="4050910"/>
            <a:ext cx="1625622" cy="97649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Percentage of women with a live birth in the last two/five years who report applying no substance other than CHX gel to the cord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036555" y="5078196"/>
            <a:ext cx="1625622" cy="834844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Percentage of health providers  who recommended the use of CHX gel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715051" y="2164771"/>
            <a:ext cx="2655001" cy="90929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Numerator: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Number of deaths within first month of life.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Denominator: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Total number of live births in the same year.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Unit of </a:t>
            </a:r>
            <a:r>
              <a:rPr lang="en-US" sz="90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measurement</a:t>
            </a: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Rate (per 1,000 live births)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714506" y="3136813"/>
            <a:ext cx="2655776" cy="862932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Numerator: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Number of newborns that received first application  of CHX gel on the umbilical cord at birth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Denominator: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Total live births  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Unit of </a:t>
            </a:r>
            <a:r>
              <a:rPr lang="en-US" sz="90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measurement</a:t>
            </a: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Percentage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714506" y="4050910"/>
            <a:ext cx="2655563" cy="97649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Numerator: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Number of women 15-49 years with a live birth in the last two/five years who report applying no substance other than CHX gel to the cord 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Denominator: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Total number of live births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Unit of measurement : Percentage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714506" y="5078196"/>
            <a:ext cx="2655563" cy="834844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Numerator: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Number of health providers  who reported recommending the use of CHX 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Denominator: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Total number of health providers and caregivers interviewed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Unit of </a:t>
            </a:r>
            <a:r>
              <a:rPr lang="en-US" sz="90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measurement:</a:t>
            </a: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Percentage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433955" y="2164770"/>
            <a:ext cx="814985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Impact</a:t>
            </a: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433955" y="3136810"/>
            <a:ext cx="814985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Outcome</a:t>
            </a: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433955" y="4050908"/>
            <a:ext cx="814985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Outcome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433955" y="5078196"/>
            <a:ext cx="814985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Outcome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312613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NDHS</a:t>
            </a: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312613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NDHS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SMART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HMIS LDR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312613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NDHS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SMART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312613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SMART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90788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Report review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390788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Report review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390788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Report review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390788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Interview</a:t>
            </a: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468963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National</a:t>
            </a:r>
          </a:p>
        </p:txBody>
      </p:sp>
      <p:sp>
        <p:nvSpPr>
          <p:cNvPr id="57" name="Rectangle 56"/>
          <p:cNvSpPr/>
          <p:nvPr/>
        </p:nvSpPr>
        <p:spPr>
          <a:xfrm>
            <a:off x="8468963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National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Geo-political zones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8468963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National</a:t>
            </a:r>
          </a:p>
        </p:txBody>
      </p:sp>
      <p:sp>
        <p:nvSpPr>
          <p:cNvPr id="59" name="Rectangle 58"/>
          <p:cNvSpPr/>
          <p:nvPr/>
        </p:nvSpPr>
        <p:spPr>
          <a:xfrm>
            <a:off x="8468963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  <a:endParaRPr lang="en-US" sz="90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9547138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Sex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Geopolitical zones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9547138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Place of delivery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Level of facility</a:t>
            </a:r>
          </a:p>
        </p:txBody>
      </p:sp>
      <p:sp>
        <p:nvSpPr>
          <p:cNvPr id="62" name="Rectangle 61"/>
          <p:cNvSpPr/>
          <p:nvPr/>
        </p:nvSpPr>
        <p:spPr>
          <a:xfrm>
            <a:off x="9547138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Place of delivery</a:t>
            </a:r>
          </a:p>
        </p:txBody>
      </p:sp>
      <p:sp>
        <p:nvSpPr>
          <p:cNvPr id="63" name="Rectangle 62"/>
          <p:cNvSpPr/>
          <p:nvPr/>
        </p:nvSpPr>
        <p:spPr>
          <a:xfrm>
            <a:off x="9547138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State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LGA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Level of Facility</a:t>
            </a:r>
          </a:p>
        </p:txBody>
      </p:sp>
      <p:sp>
        <p:nvSpPr>
          <p:cNvPr id="64" name="Rectangle 63"/>
          <p:cNvSpPr/>
          <p:nvPr/>
        </p:nvSpPr>
        <p:spPr>
          <a:xfrm>
            <a:off x="10636889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End line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10636889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Every five years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Annually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Quarterly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Monthly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0636889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Every five years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Annually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0636889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Quarterly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Biannually</a:t>
            </a:r>
          </a:p>
          <a:p>
            <a:pPr>
              <a:lnSpc>
                <a:spcPts val="1160"/>
              </a:lnSpc>
              <a:defRPr/>
            </a:pPr>
            <a:r>
              <a:rPr lang="en-US" sz="90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Annually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</a:t>
            </a:r>
          </a:p>
          <a:p>
            <a:r>
              <a:rPr lang="en-US" sz="16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M&amp;E </a:t>
            </a:r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Framework Dictionary Tool</a:t>
            </a:r>
            <a:endParaRPr lang="en-US" sz="1600" dirty="0">
              <a:solidFill>
                <a:srgbClr val="00518A"/>
              </a:solidFill>
              <a:latin typeface="Franklin Gothic Book" panose="020B0503020102020204" pitchFamily="34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65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599024" y="604333"/>
            <a:ext cx="914400" cy="253916"/>
            <a:chOff x="9599024" y="604333"/>
            <a:chExt cx="914400" cy="253916"/>
          </a:xfrm>
        </p:grpSpPr>
        <p:sp>
          <p:nvSpPr>
            <p:cNvPr id="8" name="TextBox 7"/>
            <p:cNvSpPr txBox="1"/>
            <p:nvPr/>
          </p:nvSpPr>
          <p:spPr>
            <a:xfrm>
              <a:off x="9599024" y="604333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00518A"/>
                  </a:solidFill>
                </a:rPr>
                <a:t>Illustrative</a:t>
              </a: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9690464" y="62854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9690464" y="836359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00518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Rectangle 15"/>
          <p:cNvSpPr/>
          <p:nvPr/>
        </p:nvSpPr>
        <p:spPr>
          <a:xfrm>
            <a:off x="342901" y="2164770"/>
            <a:ext cx="642242" cy="909299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1" y="3136812"/>
            <a:ext cx="642242" cy="862931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2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2901" y="4050909"/>
            <a:ext cx="642242" cy="976491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2901" y="5078196"/>
            <a:ext cx="642242" cy="834845"/>
          </a:xfrm>
          <a:prstGeom prst="rect">
            <a:avLst/>
          </a:prstGeom>
          <a:solidFill>
            <a:srgbClr val="10518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4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2900" y="1669943"/>
            <a:ext cx="642242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5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SN</a:t>
            </a:r>
            <a:endParaRPr lang="en-US" sz="105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37100" y="1669943"/>
            <a:ext cx="1625622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Indicator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27542" y="1669943"/>
            <a:ext cx="2642509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Measurement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33955" y="1669943"/>
            <a:ext cx="814985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Type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12613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Data Source</a:t>
            </a:r>
            <a:endParaRPr lang="en-US" sz="105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390788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Collection Method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468963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Geographic Focus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547138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Disaggregation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636889" y="1669943"/>
            <a:ext cx="1014271" cy="437484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Reporting Frequency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101" y="2164771"/>
            <a:ext cx="1625148" cy="90929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36555" y="3136813"/>
            <a:ext cx="1625622" cy="862932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036555" y="4050910"/>
            <a:ext cx="1625622" cy="97649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36555" y="5078196"/>
            <a:ext cx="1625622" cy="834844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715051" y="2164771"/>
            <a:ext cx="2655001" cy="909299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714506" y="3136813"/>
            <a:ext cx="2655776" cy="862932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714506" y="4050910"/>
            <a:ext cx="2655563" cy="97649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714506" y="5078196"/>
            <a:ext cx="2655563" cy="834844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27432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433955" y="2164770"/>
            <a:ext cx="814985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433955" y="3136810"/>
            <a:ext cx="814985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433955" y="4050908"/>
            <a:ext cx="814985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433955" y="5078196"/>
            <a:ext cx="814985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312613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312613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312613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312613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390788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390788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390788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390788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468963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468963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468963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468963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9547138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9547138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9547138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9547138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0636889" y="2164770"/>
            <a:ext cx="1014271" cy="909298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0636889" y="3136810"/>
            <a:ext cx="1014271" cy="862931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636889" y="4050908"/>
            <a:ext cx="1014271" cy="976490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0636889" y="5078196"/>
            <a:ext cx="1014271" cy="846783"/>
          </a:xfrm>
          <a:prstGeom prst="rect">
            <a:avLst/>
          </a:prstGeom>
          <a:solidFill>
            <a:srgbClr val="00518A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45720" bIns="0" rtlCol="0" anchor="t" anchorCtr="0"/>
          <a:lstStyle/>
          <a:p>
            <a:pPr>
              <a:lnSpc>
                <a:spcPts val="1160"/>
              </a:lnSpc>
              <a:defRPr/>
            </a:pPr>
            <a:endParaRPr lang="en-US" sz="900" dirty="0">
              <a:solidFill>
                <a:srgbClr val="00518A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005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Launch! Plan for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Scale-Up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	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					        STEP    1     </a:t>
            </a:r>
            <a:r>
              <a:rPr lang="en-US" sz="1600" b="1" dirty="0">
                <a:latin typeface="Franklin Gothic Demi" charset="0"/>
                <a:ea typeface="Franklin Gothic Demi" charset="0"/>
                <a:cs typeface="Franklin Gothic Demi" charset="0"/>
              </a:rPr>
              <a:t>2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0895467" y="0"/>
            <a:ext cx="403412" cy="469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3</a:t>
            </a:r>
            <a:endParaRPr lang="en-US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10518A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0224" y="321770"/>
            <a:ext cx="330200" cy="368300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950472" y="490984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3.2</a:t>
            </a:r>
            <a:endParaRPr lang="en-US" sz="2400" b="1" dirty="0">
              <a:solidFill>
                <a:srgbClr val="00518A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  <a:p>
            <a:r>
              <a:rPr lang="en-US" sz="1600" dirty="0" smtClean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M&amp;E </a:t>
            </a:r>
            <a:r>
              <a:rPr lang="en-US" sz="1600" dirty="0">
                <a:solidFill>
                  <a:srgbClr val="00518A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Framework Dictionary Tool</a:t>
            </a:r>
            <a:endParaRPr lang="en-US" sz="1600" dirty="0">
              <a:solidFill>
                <a:srgbClr val="00518A"/>
              </a:solidFill>
              <a:latin typeface="Franklin Gothic Book" panose="020B0503020102020204" pitchFamily="34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98" y="536573"/>
            <a:ext cx="654634" cy="65463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3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" name="Chart 99"/>
          <p:cNvGraphicFramePr/>
          <p:nvPr>
            <p:extLst>
              <p:ext uri="{D42A27DB-BD31-4B8C-83A1-F6EECF244321}">
                <p14:modId xmlns:p14="http://schemas.microsoft.com/office/powerpoint/2010/main" val="1339079178"/>
              </p:ext>
            </p:extLst>
          </p:nvPr>
        </p:nvGraphicFramePr>
        <p:xfrm>
          <a:off x="701225" y="2201988"/>
          <a:ext cx="4265093" cy="3948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Ready? Select a Geography | 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Ready, Set, Launch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1.1 EXERCISE 1</a:t>
            </a:r>
          </a:p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Prioritization Matrix Tool</a:t>
            </a:r>
            <a:endParaRPr lang="en-US" sz="1600" b="1" dirty="0">
              <a:solidFill>
                <a:srgbClr val="4E3F8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7542" y="2805687"/>
            <a:ext cx="421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Short List of Countries</a:t>
            </a:r>
            <a:endParaRPr lang="en-US" sz="1600" b="1" dirty="0">
              <a:solidFill>
                <a:srgbClr val="4E3F8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-907423" y="4008943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% of births that happen at home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173" y="1530962"/>
            <a:ext cx="3665231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Evaluation of country need based on</a:t>
            </a:r>
            <a:r>
              <a:rPr lang="is-I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 neonatal mortality rate (NMR) and home births across USAID</a:t>
            </a:r>
            <a:r>
              <a:rPr lang="en-US" sz="1050" dirty="0" smtClean="0"/>
              <a:t>’</a:t>
            </a:r>
            <a:r>
              <a:rPr lang="is-I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s 24 priority countries</a:t>
            </a:r>
            <a:endParaRPr lang="en-US" sz="105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7542" y="3412897"/>
            <a:ext cx="15874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Larger market size </a:t>
            </a:r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countries:</a:t>
            </a:r>
          </a:p>
          <a:p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Pakistan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Ethiopia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Yemen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Nigeria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India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68528" y="3401322"/>
            <a:ext cx="1860969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Demonstration effect countries:</a:t>
            </a:r>
          </a:p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Haiti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Nepal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Kenya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Zambia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4818" y="1907531"/>
            <a:ext cx="363968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Analysis is limited to a select number</a:t>
            </a:r>
            <a:r>
              <a:rPr lang="en-US" sz="900" b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of countries based on priorities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87542" y="3065261"/>
            <a:ext cx="36396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Short list of countries is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split according to qualitative preferences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14649" y="6127331"/>
            <a:ext cx="697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NMR</a:t>
            </a:r>
            <a:endParaRPr lang="en-US" sz="105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1074818" y="6341388"/>
            <a:ext cx="42896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Analysis examines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two quantifiable data points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that are most relevant to the product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9341812" y="605284"/>
            <a:ext cx="914400" cy="253916"/>
            <a:chOff x="9341812" y="605284"/>
            <a:chExt cx="914400" cy="253916"/>
          </a:xfrm>
        </p:grpSpPr>
        <p:sp>
          <p:nvSpPr>
            <p:cNvPr id="136" name="TextBox 135"/>
            <p:cNvSpPr txBox="1"/>
            <p:nvPr/>
          </p:nvSpPr>
          <p:spPr>
            <a:xfrm>
              <a:off x="9341812" y="605284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4E3F83"/>
                  </a:solidFill>
                </a:rPr>
                <a:t>Illustrative</a:t>
              </a:r>
            </a:p>
          </p:txBody>
        </p:sp>
        <p:cxnSp>
          <p:nvCxnSpPr>
            <p:cNvPr id="137" name="Straight Connector 136"/>
            <p:cNvCxnSpPr/>
            <p:nvPr/>
          </p:nvCxnSpPr>
          <p:spPr bwMode="auto">
            <a:xfrm>
              <a:off x="9433252" y="629491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4E3F8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Straight Connector 137"/>
            <p:cNvCxnSpPr/>
            <p:nvPr/>
          </p:nvCxnSpPr>
          <p:spPr bwMode="auto">
            <a:xfrm>
              <a:off x="9433252" y="83731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4E3F8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5" name="Straight Arrow Connector 44"/>
          <p:cNvCxnSpPr/>
          <p:nvPr/>
        </p:nvCxnSpPr>
        <p:spPr>
          <a:xfrm>
            <a:off x="3721601" y="2951816"/>
            <a:ext cx="2505276" cy="0"/>
          </a:xfrm>
          <a:prstGeom prst="straightConnector1">
            <a:avLst/>
          </a:prstGeom>
          <a:ln>
            <a:solidFill>
              <a:srgbClr val="4E3F8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040095" y="2378455"/>
            <a:ext cx="3773662" cy="3119209"/>
            <a:chOff x="2304742" y="2057347"/>
            <a:chExt cx="3814175" cy="3152692"/>
          </a:xfrm>
        </p:grpSpPr>
        <p:sp>
          <p:nvSpPr>
            <p:cNvPr id="54" name="TextBox 53"/>
            <p:cNvSpPr txBox="1"/>
            <p:nvPr/>
          </p:nvSpPr>
          <p:spPr>
            <a:xfrm>
              <a:off x="4110867" y="3606971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India</a:t>
              </a:r>
              <a:r>
                <a:rPr lang="en-US" sz="800" baseline="300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831253" y="3205464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Nigeria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49079" y="3511930"/>
              <a:ext cx="869838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Pakistan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18813" y="2057347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 smtClean="0"/>
                <a:t>Ethiopia</a:t>
              </a:r>
              <a:endParaRPr lang="en-US" sz="8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292411" y="2734690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Bangladesh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486908" y="3419004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Nepal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047019" y="3496156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Kenya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789361" y="4006579"/>
              <a:ext cx="533281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Liberia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732311" y="2960312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Madagascar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96333" y="5049673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Malawi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75971" y="4456815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Senegal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84331" y="3837547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Mozambique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56132" y="5074067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DRC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04742" y="4585134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Indonesia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91012" y="4571537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Rwanda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796724" y="4054653"/>
              <a:ext cx="385734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Mali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424682" y="4007243"/>
              <a:ext cx="520383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Ghana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543228" y="2489165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Yemen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300624" y="3300349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Haiti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623253" y="3615681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Zambia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652165" y="3630959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Tanzania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926884" y="4281685"/>
              <a:ext cx="869840" cy="135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/>
                <a:t>Uganda</a:t>
              </a:r>
            </a:p>
          </p:txBody>
        </p: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7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Ready? Select a Geography |</a:t>
            </a:r>
            <a:r>
              <a:rPr lang="en-US" sz="1600" dirty="0" smtClean="0">
                <a:latin typeface="Franklin Gothic Book" charset="0"/>
                <a:ea typeface="Franklin Gothic Book" charset="0"/>
                <a:cs typeface="Franklin Gothic Book" charset="0"/>
              </a:rPr>
              <a:t> Ready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2095" y="3401323"/>
            <a:ext cx="15874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Franklin Gothic Demi" charset="0"/>
                <a:ea typeface="Franklin Gothic Demi" charset="0"/>
                <a:cs typeface="Franklin Gothic Demi" charset="0"/>
              </a:rPr>
              <a:t>Larger market size countries:</a:t>
            </a:r>
          </a:p>
          <a:p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63081" y="3389748"/>
            <a:ext cx="1860969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Demonstration effect countries:</a:t>
            </a:r>
          </a:p>
          <a:p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  <a:p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3721601" y="2951816"/>
            <a:ext cx="2505276" cy="0"/>
          </a:xfrm>
          <a:prstGeom prst="straightConnector1">
            <a:avLst/>
          </a:prstGeom>
          <a:ln>
            <a:solidFill>
              <a:srgbClr val="4E3F8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1172770" y="2244577"/>
            <a:ext cx="3640987" cy="3633469"/>
            <a:chOff x="943428" y="2133600"/>
            <a:chExt cx="3911640" cy="3911640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944442" y="2133600"/>
              <a:ext cx="0" cy="3911640"/>
            </a:xfrm>
            <a:prstGeom prst="line">
              <a:avLst/>
            </a:prstGeom>
            <a:ln>
              <a:solidFill>
                <a:srgbClr val="4E3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943428" y="6044654"/>
              <a:ext cx="3911640" cy="0"/>
            </a:xfrm>
            <a:prstGeom prst="line">
              <a:avLst/>
            </a:prstGeom>
            <a:ln>
              <a:solidFill>
                <a:srgbClr val="4E3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/>
          <p:cNvSpPr txBox="1"/>
          <p:nvPr/>
        </p:nvSpPr>
        <p:spPr>
          <a:xfrm rot="16200000">
            <a:off x="-907423" y="4008943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i="1" dirty="0" smtClean="0"/>
              <a:t>Data on y-axis</a:t>
            </a:r>
            <a:endParaRPr lang="en-US" sz="1050" b="1" i="1" dirty="0"/>
          </a:p>
        </p:txBody>
      </p:sp>
      <p:sp>
        <p:nvSpPr>
          <p:cNvPr id="100" name="TextBox 99"/>
          <p:cNvSpPr txBox="1"/>
          <p:nvPr/>
        </p:nvSpPr>
        <p:spPr>
          <a:xfrm>
            <a:off x="2438131" y="6127331"/>
            <a:ext cx="11495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i="1" dirty="0" smtClean="0"/>
              <a:t>Data on x-axis</a:t>
            </a:r>
            <a:endParaRPr lang="en-US" sz="1050" b="1" i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1077173" y="1530962"/>
            <a:ext cx="3665231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Evaluation of country need based on</a:t>
            </a:r>
            <a:r>
              <a:rPr lang="is-I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is-IS" sz="1050" dirty="0">
                <a:latin typeface="Franklin Gothic Demi" charset="0"/>
                <a:ea typeface="Franklin Gothic Demi" charset="0"/>
                <a:cs typeface="Franklin Gothic Demi" charset="0"/>
              </a:rPr>
              <a:t>_</a:t>
            </a:r>
            <a:r>
              <a:rPr lang="is-IS" sz="1050" dirty="0" smtClean="0">
                <a:latin typeface="Franklin Gothic Demi" charset="0"/>
                <a:ea typeface="Franklin Gothic Demi" charset="0"/>
                <a:cs typeface="Franklin Gothic Demi" charset="0"/>
              </a:rPr>
              <a:t> and _ across _ priority countries</a:t>
            </a:r>
            <a:endParaRPr lang="en-US" sz="105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42624" y="2151977"/>
            <a:ext cx="601400" cy="3848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</a:p>
          <a:p>
            <a:pPr algn="r">
              <a:lnSpc>
                <a:spcPts val="1435"/>
              </a:lnSpc>
            </a:pP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algn="r">
              <a:lnSpc>
                <a:spcPts val="1435"/>
              </a:lnSpc>
            </a:pP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0%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1007056" y="5923162"/>
            <a:ext cx="3959262" cy="253916"/>
            <a:chOff x="1018631" y="5946308"/>
            <a:chExt cx="3909655" cy="214390"/>
          </a:xfrm>
        </p:grpSpPr>
        <p:sp>
          <p:nvSpPr>
            <p:cNvPr id="107" name="TextBox 106"/>
            <p:cNvSpPr txBox="1"/>
            <p:nvPr/>
          </p:nvSpPr>
          <p:spPr>
            <a:xfrm>
              <a:off x="1018631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414302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809973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205644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601315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996986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392657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3788328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183999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579671" y="5946308"/>
              <a:ext cx="348615" cy="214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latin typeface="Franklin Gothic Book" charset="0"/>
                  <a:ea typeface="Franklin Gothic Book" charset="0"/>
                  <a:cs typeface="Franklin Gothic Book" charset="0"/>
                </a:rPr>
                <a:t>x</a:t>
              </a:r>
              <a:endParaRPr lang="en-US" sz="1050" dirty="0">
                <a:latin typeface="Franklin Gothic Book" charset="0"/>
                <a:ea typeface="Franklin Gothic Book" charset="0"/>
                <a:cs typeface="Franklin Gothic Book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1.1 </a:t>
            </a:r>
            <a:r>
              <a:rPr lang="en-US" sz="24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EXERCISE 1</a:t>
            </a:r>
          </a:p>
          <a:p>
            <a:r>
              <a:rPr lang="en-US" sz="1600" b="1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Prioritization </a:t>
            </a:r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Matrix Tool</a:t>
            </a:r>
            <a:endParaRPr lang="en-US" sz="1600" b="1" dirty="0">
              <a:solidFill>
                <a:srgbClr val="4E3F8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87542" y="2805687"/>
            <a:ext cx="421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Short List of Countries</a:t>
            </a:r>
            <a:endParaRPr lang="en-US" sz="1600" b="1" dirty="0">
              <a:solidFill>
                <a:srgbClr val="4E3F83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26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Ready?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Select a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Geography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020" y="503546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1.2 </a:t>
            </a:r>
            <a:r>
              <a:rPr lang="en-US" sz="24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EXERCISE 1</a:t>
            </a:r>
          </a:p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Prioritization Table Tool</a:t>
            </a: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090407" y="6124210"/>
            <a:ext cx="287507" cy="287507"/>
          </a:xfrm>
          <a:prstGeom prst="ellipse">
            <a:avLst/>
          </a:prstGeom>
          <a:solidFill>
            <a:srgbClr val="4E3F83"/>
          </a:solidFill>
          <a:ln w="19050">
            <a:solidFill>
              <a:srgbClr val="4B3C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 rot="10800000">
            <a:off x="5554631" y="6124100"/>
            <a:ext cx="288072" cy="287729"/>
            <a:chOff x="2079185" y="6364941"/>
            <a:chExt cx="320668" cy="320287"/>
          </a:xfrm>
        </p:grpSpPr>
        <p:sp>
          <p:nvSpPr>
            <p:cNvPr id="180" name="Oval 179"/>
            <p:cNvSpPr>
              <a:spLocks noChangeAspect="1"/>
            </p:cNvSpPr>
            <p:nvPr/>
          </p:nvSpPr>
          <p:spPr>
            <a:xfrm>
              <a:off x="2079813" y="6364941"/>
              <a:ext cx="320040" cy="320040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2" name="Arc 181"/>
            <p:cNvSpPr>
              <a:spLocks noChangeAspect="1"/>
            </p:cNvSpPr>
            <p:nvPr/>
          </p:nvSpPr>
          <p:spPr>
            <a:xfrm rot="10800000">
              <a:off x="2079185" y="6365188"/>
              <a:ext cx="320040" cy="320040"/>
            </a:xfrm>
            <a:prstGeom prst="arc">
              <a:avLst/>
            </a:prstGeom>
            <a:solidFill>
              <a:srgbClr val="4E3F83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3" name="Oval 182"/>
          <p:cNvSpPr>
            <a:spLocks noChangeAspect="1"/>
          </p:cNvSpPr>
          <p:nvPr/>
        </p:nvSpPr>
        <p:spPr>
          <a:xfrm>
            <a:off x="6042276" y="6124210"/>
            <a:ext cx="287507" cy="287507"/>
          </a:xfrm>
          <a:prstGeom prst="ellipse">
            <a:avLst/>
          </a:prstGeom>
          <a:noFill/>
          <a:ln w="19050">
            <a:solidFill>
              <a:srgbClr val="4E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91714" y="1637820"/>
            <a:ext cx="1839454" cy="274320"/>
          </a:xfrm>
          <a:prstGeom prst="rect">
            <a:avLst/>
          </a:prstGeom>
          <a:solidFill>
            <a:srgbClr val="837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Size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81528" y="1636040"/>
            <a:ext cx="8501816" cy="276098"/>
          </a:xfrm>
          <a:prstGeom prst="rect">
            <a:avLst/>
          </a:prstGeom>
          <a:solidFill>
            <a:srgbClr val="837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Feasibility</a:t>
            </a:r>
            <a:r>
              <a:rPr lang="en-US" sz="1200" baseline="300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900" dirty="0">
                <a:latin typeface="Franklin Gothic Book" charset="0"/>
                <a:ea typeface="Franklin Gothic Book" charset="0"/>
                <a:cs typeface="Franklin Gothic Book" charset="0"/>
              </a:rPr>
              <a:t>Measures of feasibility </a:t>
            </a:r>
            <a:r>
              <a:rPr lang="en-US" sz="900" b="1" dirty="0">
                <a:latin typeface="Franklin Gothic Book" charset="0"/>
                <a:ea typeface="Franklin Gothic Book" charset="0"/>
                <a:cs typeface="Franklin Gothic Book" charset="0"/>
              </a:rPr>
              <a:t>blend qualitative and quantitative </a:t>
            </a:r>
            <a:r>
              <a:rPr lang="en-US" sz="900" b="1" dirty="0" smtClean="0">
                <a:latin typeface="Franklin Gothic Book" charset="0"/>
                <a:ea typeface="Franklin Gothic Book" charset="0"/>
                <a:cs typeface="Franklin Gothic Book" charset="0"/>
              </a:rPr>
              <a:t>information)</a:t>
            </a:r>
            <a:endParaRPr lang="en-US" sz="900" b="1" baseline="30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4800" y="1958769"/>
            <a:ext cx="1145221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81798" y="1958769"/>
            <a:ext cx="901245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Burden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431663" y="1958769"/>
            <a:ext cx="901245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Addressable market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s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ize 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4800" y="3321707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Bangladesh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481798" y="3321707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3m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431663" y="3321707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1m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04800" y="2641923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Uganda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481798" y="2641923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10m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431663" y="2641923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2m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5" name="Rectangle 74"/>
          <p:cNvSpPr>
            <a:spLocks/>
          </p:cNvSpPr>
          <p:nvPr/>
        </p:nvSpPr>
        <p:spPr>
          <a:xfrm>
            <a:off x="304800" y="4001491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6" name="Rectangle 75"/>
          <p:cNvSpPr>
            <a:spLocks/>
          </p:cNvSpPr>
          <p:nvPr/>
        </p:nvSpPr>
        <p:spPr>
          <a:xfrm>
            <a:off x="1481798" y="4001491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7" name="Rectangle 76"/>
          <p:cNvSpPr>
            <a:spLocks/>
          </p:cNvSpPr>
          <p:nvPr/>
        </p:nvSpPr>
        <p:spPr>
          <a:xfrm>
            <a:off x="2431663" y="4001491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8" name="Rectangle 87"/>
          <p:cNvSpPr>
            <a:spLocks/>
          </p:cNvSpPr>
          <p:nvPr/>
        </p:nvSpPr>
        <p:spPr>
          <a:xfrm>
            <a:off x="304800" y="4681275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9" name="Rectangle 88"/>
          <p:cNvSpPr>
            <a:spLocks/>
          </p:cNvSpPr>
          <p:nvPr/>
        </p:nvSpPr>
        <p:spPr>
          <a:xfrm>
            <a:off x="1481798" y="4681275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0" name="Rectangle 89"/>
          <p:cNvSpPr>
            <a:spLocks/>
          </p:cNvSpPr>
          <p:nvPr/>
        </p:nvSpPr>
        <p:spPr>
          <a:xfrm>
            <a:off x="2431663" y="4681275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1" name="Rectangle 100"/>
          <p:cNvSpPr>
            <a:spLocks/>
          </p:cNvSpPr>
          <p:nvPr/>
        </p:nvSpPr>
        <p:spPr>
          <a:xfrm>
            <a:off x="304800" y="5361060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2" name="Rectangle 101"/>
          <p:cNvSpPr>
            <a:spLocks/>
          </p:cNvSpPr>
          <p:nvPr/>
        </p:nvSpPr>
        <p:spPr>
          <a:xfrm>
            <a:off x="1481798" y="5361060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3" name="Rectangle 102"/>
          <p:cNvSpPr>
            <a:spLocks/>
          </p:cNvSpPr>
          <p:nvPr/>
        </p:nvSpPr>
        <p:spPr>
          <a:xfrm>
            <a:off x="2431663" y="5361060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497796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In-country relationships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74542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Align with national priorities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51288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Product on EML or related list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828035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Product registered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604782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Existing substitutes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81529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Uptake of similar products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721049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Overall feasibility</a:t>
            </a:r>
            <a:r>
              <a:rPr lang="en-US" sz="1050" baseline="30000" dirty="0" smtClean="0">
                <a:latin typeface="Franklin Gothic Book" charset="0"/>
                <a:ea typeface="Franklin Gothic Book" charset="0"/>
                <a:cs typeface="Franklin Gothic Book" charset="0"/>
              </a:rPr>
              <a:t>2,3</a:t>
            </a:r>
            <a:endParaRPr lang="en-US" sz="1050" baseline="30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381529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604782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828035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051288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274542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497796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0721049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4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381529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604782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828035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051288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8274542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9497796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0721049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7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0" name="Rectangle 79"/>
          <p:cNvSpPr>
            <a:spLocks/>
          </p:cNvSpPr>
          <p:nvPr/>
        </p:nvSpPr>
        <p:spPr>
          <a:xfrm>
            <a:off x="3381529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1" name="Rectangle 80"/>
          <p:cNvSpPr>
            <a:spLocks/>
          </p:cNvSpPr>
          <p:nvPr/>
        </p:nvSpPr>
        <p:spPr>
          <a:xfrm>
            <a:off x="4604782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2" name="Rectangle 81"/>
          <p:cNvSpPr>
            <a:spLocks/>
          </p:cNvSpPr>
          <p:nvPr/>
        </p:nvSpPr>
        <p:spPr>
          <a:xfrm>
            <a:off x="5828035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3" name="Rectangle 82"/>
          <p:cNvSpPr>
            <a:spLocks/>
          </p:cNvSpPr>
          <p:nvPr/>
        </p:nvSpPr>
        <p:spPr>
          <a:xfrm>
            <a:off x="7051288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4" name="Rectangle 83"/>
          <p:cNvSpPr>
            <a:spLocks/>
          </p:cNvSpPr>
          <p:nvPr/>
        </p:nvSpPr>
        <p:spPr>
          <a:xfrm>
            <a:off x="8274542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5" name="Rectangle 84"/>
          <p:cNvSpPr>
            <a:spLocks/>
          </p:cNvSpPr>
          <p:nvPr/>
        </p:nvSpPr>
        <p:spPr>
          <a:xfrm>
            <a:off x="9497796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6" name="Rectangle 85"/>
          <p:cNvSpPr>
            <a:spLocks/>
          </p:cNvSpPr>
          <p:nvPr/>
        </p:nvSpPr>
        <p:spPr>
          <a:xfrm>
            <a:off x="10721049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3" name="Rectangle 92"/>
          <p:cNvSpPr>
            <a:spLocks/>
          </p:cNvSpPr>
          <p:nvPr/>
        </p:nvSpPr>
        <p:spPr>
          <a:xfrm>
            <a:off x="3381529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4" name="Rectangle 93"/>
          <p:cNvSpPr>
            <a:spLocks/>
          </p:cNvSpPr>
          <p:nvPr/>
        </p:nvSpPr>
        <p:spPr>
          <a:xfrm>
            <a:off x="4604782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5" name="Rectangle 94"/>
          <p:cNvSpPr>
            <a:spLocks/>
          </p:cNvSpPr>
          <p:nvPr/>
        </p:nvSpPr>
        <p:spPr>
          <a:xfrm>
            <a:off x="5828035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6" name="Rectangle 95"/>
          <p:cNvSpPr>
            <a:spLocks/>
          </p:cNvSpPr>
          <p:nvPr/>
        </p:nvSpPr>
        <p:spPr>
          <a:xfrm>
            <a:off x="7051288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7" name="Rectangle 96"/>
          <p:cNvSpPr>
            <a:spLocks/>
          </p:cNvSpPr>
          <p:nvPr/>
        </p:nvSpPr>
        <p:spPr>
          <a:xfrm>
            <a:off x="8274542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8" name="Rectangle 97"/>
          <p:cNvSpPr>
            <a:spLocks/>
          </p:cNvSpPr>
          <p:nvPr/>
        </p:nvSpPr>
        <p:spPr>
          <a:xfrm>
            <a:off x="9497796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99" name="Rectangle 98"/>
          <p:cNvSpPr>
            <a:spLocks/>
          </p:cNvSpPr>
          <p:nvPr/>
        </p:nvSpPr>
        <p:spPr>
          <a:xfrm>
            <a:off x="10721049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6" name="Rectangle 105"/>
          <p:cNvSpPr>
            <a:spLocks/>
          </p:cNvSpPr>
          <p:nvPr/>
        </p:nvSpPr>
        <p:spPr>
          <a:xfrm>
            <a:off x="3381529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7" name="Rectangle 106"/>
          <p:cNvSpPr>
            <a:spLocks/>
          </p:cNvSpPr>
          <p:nvPr/>
        </p:nvSpPr>
        <p:spPr>
          <a:xfrm>
            <a:off x="4604782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8" name="Rectangle 107"/>
          <p:cNvSpPr>
            <a:spLocks/>
          </p:cNvSpPr>
          <p:nvPr/>
        </p:nvSpPr>
        <p:spPr>
          <a:xfrm>
            <a:off x="5828035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09" name="Rectangle 108"/>
          <p:cNvSpPr>
            <a:spLocks/>
          </p:cNvSpPr>
          <p:nvPr/>
        </p:nvSpPr>
        <p:spPr>
          <a:xfrm>
            <a:off x="7051288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0" name="Rectangle 109"/>
          <p:cNvSpPr>
            <a:spLocks/>
          </p:cNvSpPr>
          <p:nvPr/>
        </p:nvSpPr>
        <p:spPr>
          <a:xfrm>
            <a:off x="8274542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1" name="Rectangle 110"/>
          <p:cNvSpPr>
            <a:spLocks/>
          </p:cNvSpPr>
          <p:nvPr/>
        </p:nvSpPr>
        <p:spPr>
          <a:xfrm>
            <a:off x="9497796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2" name="Rectangle 111"/>
          <p:cNvSpPr>
            <a:spLocks/>
          </p:cNvSpPr>
          <p:nvPr/>
        </p:nvSpPr>
        <p:spPr>
          <a:xfrm>
            <a:off x="10721049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29" name="TextBox 328"/>
          <p:cNvSpPr txBox="1"/>
          <p:nvPr/>
        </p:nvSpPr>
        <p:spPr>
          <a:xfrm>
            <a:off x="6783002" y="6017695"/>
            <a:ext cx="35310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00" dirty="0">
                <a:latin typeface="Franklin Gothic Demi" charset="0"/>
                <a:ea typeface="Franklin Gothic Demi" charset="0"/>
                <a:cs typeface="Franklin Gothic Demi" charset="0"/>
              </a:rPr>
              <a:t>Overall </a:t>
            </a:r>
            <a:r>
              <a:rPr lang="en-US" sz="1000" dirty="0" smtClean="0">
                <a:latin typeface="Franklin Gothic Demi" charset="0"/>
                <a:ea typeface="Franklin Gothic Demi" charset="0"/>
                <a:cs typeface="Franklin Gothic Demi" charset="0"/>
              </a:rPr>
              <a:t>feasibility =</a:t>
            </a:r>
            <a:r>
              <a:rPr lang="en-US" sz="1000" b="1" dirty="0" smtClean="0"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00" dirty="0">
                <a:latin typeface="Franklin Gothic Book" charset="0"/>
                <a:ea typeface="Franklin Gothic Book" charset="0"/>
                <a:cs typeface="Franklin Gothic Book" charset="0"/>
              </a:rPr>
              <a:t>(distribution mechanism) + (2 * payers) – (other products) + (.5 * substitutes</a:t>
            </a:r>
            <a:r>
              <a:rPr lang="en-US" sz="1000" dirty="0" smtClean="0">
                <a:latin typeface="Franklin Gothic Book" charset="0"/>
                <a:ea typeface="Franklin Gothic Book" charset="0"/>
                <a:cs typeface="Franklin Gothic Book" charset="0"/>
              </a:rPr>
              <a:t>)…</a:t>
            </a:r>
          </a:p>
          <a:p>
            <a:pPr>
              <a:spcAft>
                <a:spcPts val="200"/>
              </a:spcAft>
            </a:pP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Overall </a:t>
            </a:r>
            <a:r>
              <a:rPr lang="en-US" sz="900" b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feasibility formula will use simple math and favorably weight inputs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that are more credible or that are better indicators of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success</a:t>
            </a:r>
            <a:endParaRPr lang="en-US" sz="900" b="1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33" name="Text Placeholder 2"/>
          <p:cNvSpPr txBox="1">
            <a:spLocks/>
          </p:cNvSpPr>
          <p:nvPr/>
        </p:nvSpPr>
        <p:spPr>
          <a:xfrm>
            <a:off x="304800" y="6040845"/>
            <a:ext cx="3260203" cy="69858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293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415" indent="-209420" algn="l" defTabSz="91429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588" indent="-195174" algn="l" defTabSz="914293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0583" indent="-207995" algn="l" defTabSz="91429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59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06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53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99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46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Note:</a:t>
            </a:r>
            <a:r>
              <a:rPr lang="en-US" sz="900" b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(1) Use Harvey Balls to track feasibility variables with the exception of ‘overall feasibility.’ Other variables can be used as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identified;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(2)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Roll up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individual countries‘ feasibility variables to score overall on a scale of 1 (lowest feasibility) to 10 (highest feasibility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);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(3) </a:t>
            </a:r>
            <a:r>
              <a:rPr lang="en-IN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Create bubble chart based on these two </a:t>
            </a:r>
            <a:r>
              <a:rPr lang="en-IN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metrics.</a:t>
            </a:r>
            <a:endParaRPr lang="en-IN" sz="7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334" name="TextBox 333"/>
          <p:cNvSpPr txBox="1"/>
          <p:nvPr/>
        </p:nvSpPr>
        <p:spPr>
          <a:xfrm>
            <a:off x="3988108" y="6418371"/>
            <a:ext cx="2549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Harvey Balls are visually easier to absorb but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each rating can map back to a specific number</a:t>
            </a:r>
          </a:p>
        </p:txBody>
      </p:sp>
      <p:sp>
        <p:nvSpPr>
          <p:cNvPr id="335" name="TextBox 334"/>
          <p:cNvSpPr txBox="1"/>
          <p:nvPr/>
        </p:nvSpPr>
        <p:spPr>
          <a:xfrm>
            <a:off x="3451823" y="1000129"/>
            <a:ext cx="182943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size will apply a limiting factor to the total population impacted by the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disease/health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issue to estimate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the addressable market</a:t>
            </a:r>
          </a:p>
        </p:txBody>
      </p:sp>
      <p:sp>
        <p:nvSpPr>
          <p:cNvPr id="336" name="TextBox 335"/>
          <p:cNvSpPr txBox="1"/>
          <p:nvPr/>
        </p:nvSpPr>
        <p:spPr>
          <a:xfrm>
            <a:off x="9591746" y="995774"/>
            <a:ext cx="161486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Track feasibility vs. market size in a scorecard</a:t>
            </a:r>
            <a:r>
              <a:rPr lang="en-US" sz="900" b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populate underlying data for bubble chart</a:t>
            </a:r>
          </a:p>
        </p:txBody>
      </p:sp>
      <p:sp>
        <p:nvSpPr>
          <p:cNvPr id="340" name="Freeform 339"/>
          <p:cNvSpPr/>
          <p:nvPr/>
        </p:nvSpPr>
        <p:spPr>
          <a:xfrm>
            <a:off x="11206613" y="1211432"/>
            <a:ext cx="209939" cy="845224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1" name="Freeform 340"/>
          <p:cNvSpPr/>
          <p:nvPr/>
        </p:nvSpPr>
        <p:spPr>
          <a:xfrm flipH="1">
            <a:off x="3045248" y="1258061"/>
            <a:ext cx="334537" cy="798595"/>
          </a:xfrm>
          <a:custGeom>
            <a:avLst/>
            <a:gdLst>
              <a:gd name="connsiteX0" fmla="*/ 0 w 648182"/>
              <a:gd name="connsiteY0" fmla="*/ 0 h 439838"/>
              <a:gd name="connsiteX1" fmla="*/ 648182 w 648182"/>
              <a:gd name="connsiteY1" fmla="*/ 0 h 439838"/>
              <a:gd name="connsiteX2" fmla="*/ 648182 w 648182"/>
              <a:gd name="connsiteY2" fmla="*/ 439838 h 4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182" h="439838">
                <a:moveTo>
                  <a:pt x="0" y="0"/>
                </a:moveTo>
                <a:lnTo>
                  <a:pt x="648182" y="0"/>
                </a:lnTo>
                <a:lnTo>
                  <a:pt x="648182" y="439838"/>
                </a:lnTo>
              </a:path>
            </a:pathLst>
          </a:custGeom>
          <a:noFill/>
          <a:ln>
            <a:solidFill>
              <a:srgbClr val="EDEBF3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6" name="TextBox 365"/>
          <p:cNvSpPr txBox="1"/>
          <p:nvPr/>
        </p:nvSpPr>
        <p:spPr>
          <a:xfrm>
            <a:off x="5687747" y="995774"/>
            <a:ext cx="161486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Measures of feasibility </a:t>
            </a:r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blend qualitative and quantitative information </a:t>
            </a:r>
          </a:p>
        </p:txBody>
      </p:sp>
      <p:cxnSp>
        <p:nvCxnSpPr>
          <p:cNvPr id="368" name="Straight Arrow Connector 367"/>
          <p:cNvCxnSpPr/>
          <p:nvPr/>
        </p:nvCxnSpPr>
        <p:spPr>
          <a:xfrm>
            <a:off x="5835612" y="1411272"/>
            <a:ext cx="0" cy="195882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9" name="Group 368"/>
          <p:cNvGrpSpPr/>
          <p:nvPr/>
        </p:nvGrpSpPr>
        <p:grpSpPr>
          <a:xfrm>
            <a:off x="9341812" y="605284"/>
            <a:ext cx="914400" cy="253916"/>
            <a:chOff x="9341812" y="605284"/>
            <a:chExt cx="914400" cy="253916"/>
          </a:xfrm>
        </p:grpSpPr>
        <p:sp>
          <p:nvSpPr>
            <p:cNvPr id="370" name="TextBox 369"/>
            <p:cNvSpPr txBox="1"/>
            <p:nvPr/>
          </p:nvSpPr>
          <p:spPr>
            <a:xfrm>
              <a:off x="9341812" y="605284"/>
              <a:ext cx="9144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solidFill>
                    <a:srgbClr val="4E3F83"/>
                  </a:solidFill>
                </a:rPr>
                <a:t>Illustrative</a:t>
              </a:r>
            </a:p>
          </p:txBody>
        </p:sp>
        <p:cxnSp>
          <p:nvCxnSpPr>
            <p:cNvPr id="371" name="Straight Connector 370"/>
            <p:cNvCxnSpPr/>
            <p:nvPr/>
          </p:nvCxnSpPr>
          <p:spPr bwMode="auto">
            <a:xfrm>
              <a:off x="9433252" y="629491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4E3F8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2" name="Straight Connector 371"/>
            <p:cNvCxnSpPr/>
            <p:nvPr/>
          </p:nvCxnSpPr>
          <p:spPr bwMode="auto">
            <a:xfrm>
              <a:off x="9433252" y="837310"/>
              <a:ext cx="73152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rgbClr val="4E3F8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" name="Group 9"/>
          <p:cNvGrpSpPr/>
          <p:nvPr/>
        </p:nvGrpSpPr>
        <p:grpSpPr>
          <a:xfrm>
            <a:off x="4582215" y="6124617"/>
            <a:ext cx="292608" cy="292608"/>
            <a:chOff x="4582215" y="6124617"/>
            <a:chExt cx="292608" cy="292608"/>
          </a:xfrm>
        </p:grpSpPr>
        <p:sp>
          <p:nvSpPr>
            <p:cNvPr id="15" name="Pie 14"/>
            <p:cNvSpPr>
              <a:spLocks noChangeAspect="1"/>
            </p:cNvSpPr>
            <p:nvPr/>
          </p:nvSpPr>
          <p:spPr>
            <a:xfrm>
              <a:off x="4582215" y="6124617"/>
              <a:ext cx="292608" cy="292608"/>
            </a:xfrm>
            <a:prstGeom prst="pie">
              <a:avLst/>
            </a:prstGeom>
            <a:solidFill>
              <a:srgbClr val="4E3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4584766" y="6127168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5" name="Rectangle 144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6" name="Picture 1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sp>
        <p:nvSpPr>
          <p:cNvPr id="147" name="Rectangle 146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grpSp>
        <p:nvGrpSpPr>
          <p:cNvPr id="194" name="Group 193"/>
          <p:cNvGrpSpPr/>
          <p:nvPr/>
        </p:nvGrpSpPr>
        <p:grpSpPr>
          <a:xfrm>
            <a:off x="5066985" y="6122397"/>
            <a:ext cx="287507" cy="288717"/>
            <a:chOff x="5588409" y="2813227"/>
            <a:chExt cx="287507" cy="288717"/>
          </a:xfrm>
        </p:grpSpPr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6" name="Chord 195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3" name="Oval 142"/>
          <p:cNvSpPr>
            <a:spLocks noChangeAspect="1"/>
          </p:cNvSpPr>
          <p:nvPr/>
        </p:nvSpPr>
        <p:spPr>
          <a:xfrm>
            <a:off x="6282849" y="2814437"/>
            <a:ext cx="287507" cy="287507"/>
          </a:xfrm>
          <a:prstGeom prst="ellipse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Oval 149"/>
          <p:cNvSpPr>
            <a:spLocks noChangeAspect="1"/>
          </p:cNvSpPr>
          <p:nvPr/>
        </p:nvSpPr>
        <p:spPr>
          <a:xfrm>
            <a:off x="7487854" y="2814437"/>
            <a:ext cx="287507" cy="287507"/>
          </a:xfrm>
          <a:prstGeom prst="ellipse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Oval 150"/>
          <p:cNvSpPr>
            <a:spLocks noChangeAspect="1"/>
          </p:cNvSpPr>
          <p:nvPr/>
        </p:nvSpPr>
        <p:spPr>
          <a:xfrm>
            <a:off x="8710826" y="2814437"/>
            <a:ext cx="287507" cy="287507"/>
          </a:xfrm>
          <a:prstGeom prst="ellipse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4" name="Oval 153"/>
          <p:cNvSpPr>
            <a:spLocks noChangeAspect="1"/>
          </p:cNvSpPr>
          <p:nvPr/>
        </p:nvSpPr>
        <p:spPr>
          <a:xfrm>
            <a:off x="7487854" y="3497994"/>
            <a:ext cx="287507" cy="287507"/>
          </a:xfrm>
          <a:prstGeom prst="ellipse">
            <a:avLst/>
          </a:prstGeom>
          <a:noFill/>
          <a:ln w="19050">
            <a:solidFill>
              <a:srgbClr val="4E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Oval 154"/>
          <p:cNvSpPr>
            <a:spLocks noChangeAspect="1"/>
          </p:cNvSpPr>
          <p:nvPr/>
        </p:nvSpPr>
        <p:spPr>
          <a:xfrm>
            <a:off x="6282849" y="3497994"/>
            <a:ext cx="287507" cy="287507"/>
          </a:xfrm>
          <a:prstGeom prst="ellipse">
            <a:avLst/>
          </a:prstGeom>
          <a:noFill/>
          <a:ln w="19050">
            <a:solidFill>
              <a:srgbClr val="4E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6" name="Oval 155"/>
          <p:cNvSpPr>
            <a:spLocks noChangeAspect="1"/>
          </p:cNvSpPr>
          <p:nvPr/>
        </p:nvSpPr>
        <p:spPr>
          <a:xfrm>
            <a:off x="5019410" y="2814437"/>
            <a:ext cx="287507" cy="287507"/>
          </a:xfrm>
          <a:prstGeom prst="ellipse">
            <a:avLst/>
          </a:prstGeom>
          <a:noFill/>
          <a:ln w="19050">
            <a:solidFill>
              <a:srgbClr val="4E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7" name="Group 156"/>
          <p:cNvGrpSpPr/>
          <p:nvPr/>
        </p:nvGrpSpPr>
        <p:grpSpPr>
          <a:xfrm rot="10800000">
            <a:off x="3796349" y="3497883"/>
            <a:ext cx="288072" cy="287729"/>
            <a:chOff x="2079185" y="6364941"/>
            <a:chExt cx="320668" cy="320287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2079813" y="6364941"/>
              <a:ext cx="320040" cy="320040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Arc 161"/>
            <p:cNvSpPr>
              <a:spLocks noChangeAspect="1"/>
            </p:cNvSpPr>
            <p:nvPr/>
          </p:nvSpPr>
          <p:spPr>
            <a:xfrm rot="10800000">
              <a:off x="2079185" y="6365188"/>
              <a:ext cx="320040" cy="320040"/>
            </a:xfrm>
            <a:prstGeom prst="arc">
              <a:avLst/>
            </a:prstGeom>
            <a:solidFill>
              <a:srgbClr val="4E3F83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3796914" y="2813227"/>
            <a:ext cx="287507" cy="288717"/>
            <a:chOff x="5588409" y="2813227"/>
            <a:chExt cx="287507" cy="288717"/>
          </a:xfrm>
        </p:grpSpPr>
        <p:sp>
          <p:nvSpPr>
            <p:cNvPr id="167" name="Oval 166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8" name="Chord 167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019692" y="3498104"/>
            <a:ext cx="287507" cy="288717"/>
            <a:chOff x="5588409" y="2813227"/>
            <a:chExt cx="287507" cy="288717"/>
          </a:xfrm>
        </p:grpSpPr>
        <p:sp>
          <p:nvSpPr>
            <p:cNvPr id="173" name="Oval 172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4" name="Chord 173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8711108" y="3497847"/>
            <a:ext cx="287507" cy="288717"/>
            <a:chOff x="5588409" y="2813227"/>
            <a:chExt cx="287507" cy="288717"/>
          </a:xfrm>
        </p:grpSpPr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1" name="Chord 180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9968705" y="3497847"/>
            <a:ext cx="287507" cy="288717"/>
            <a:chOff x="5588409" y="2813227"/>
            <a:chExt cx="287507" cy="288717"/>
          </a:xfrm>
        </p:grpSpPr>
        <p:sp>
          <p:nvSpPr>
            <p:cNvPr id="186" name="Oval 185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7" name="Chord 186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9968705" y="2817604"/>
            <a:ext cx="287507" cy="288717"/>
            <a:chOff x="5588409" y="2813227"/>
            <a:chExt cx="287507" cy="288717"/>
          </a:xfrm>
        </p:grpSpPr>
        <p:sp>
          <p:nvSpPr>
            <p:cNvPr id="191" name="Oval 190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2" name="Chord 191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8" name="Picture 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338" y="21983"/>
            <a:ext cx="429922" cy="42992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8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? Select a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Geography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212020" y="503546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1.2 </a:t>
            </a:r>
            <a:r>
              <a:rPr lang="en-US" sz="24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EXERCISE 1</a:t>
            </a:r>
          </a:p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Country Prioritization Table Tool</a:t>
            </a:r>
          </a:p>
        </p:txBody>
      </p:sp>
      <p:sp>
        <p:nvSpPr>
          <p:cNvPr id="175" name="Text Placeholder 2"/>
          <p:cNvSpPr txBox="1">
            <a:spLocks/>
          </p:cNvSpPr>
          <p:nvPr/>
        </p:nvSpPr>
        <p:spPr>
          <a:xfrm>
            <a:off x="304800" y="6040845"/>
            <a:ext cx="3260203" cy="69858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914293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415" indent="-209420" algn="l" defTabSz="91429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588" indent="-195174" algn="l" defTabSz="914293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0583" indent="-207995" algn="l" defTabSz="91429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59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06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53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99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46" indent="-228573" algn="l" defTabSz="9142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srgbClr val="999999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Note:</a:t>
            </a:r>
            <a:r>
              <a:rPr lang="en-US" sz="900" b="1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(1) Use Harvey Balls to track feasibility variables with the exception of ‘overall feasibility.’ Other variables can be used as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identified;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(2) 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Roll up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individual countries‘ feasibility variables to score overall on a scale of 1 (lowest feasibility) to 10 (highest feasibility</a:t>
            </a:r>
            <a:r>
              <a:rPr lang="en-US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); </a:t>
            </a:r>
            <a:r>
              <a:rPr lang="en-US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(3) </a:t>
            </a:r>
            <a:r>
              <a:rPr lang="en-IN" sz="900" dirty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Create bubble chart based on these two </a:t>
            </a:r>
            <a:r>
              <a:rPr lang="en-IN" sz="900" dirty="0" smtClean="0">
                <a:solidFill>
                  <a:srgbClr val="999999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metrics.</a:t>
            </a:r>
            <a:endParaRPr lang="en-IN" sz="700" dirty="0">
              <a:solidFill>
                <a:srgbClr val="999999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4" name="Picture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sp>
        <p:nvSpPr>
          <p:cNvPr id="125" name="Rectangle 124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785418" y="6017695"/>
            <a:ext cx="353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00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Overall </a:t>
            </a:r>
            <a:r>
              <a:rPr lang="en-US" sz="1000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feasibility =</a:t>
            </a:r>
            <a:r>
              <a:rPr lang="en-US" sz="1000" b="1" dirty="0" smtClean="0">
                <a:solidFill>
                  <a:srgbClr val="4E3F8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00" dirty="0">
                <a:solidFill>
                  <a:srgbClr val="4E3F8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(distribution mechanism) + (2 * payers) – (other products) + (.5 * substitutes</a:t>
            </a:r>
            <a:r>
              <a:rPr lang="en-US" sz="1000" dirty="0" smtClean="0">
                <a:solidFill>
                  <a:srgbClr val="4E3F83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)…</a:t>
            </a: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4090407" y="6124210"/>
            <a:ext cx="287507" cy="287507"/>
          </a:xfrm>
          <a:prstGeom prst="ellipse">
            <a:avLst/>
          </a:prstGeom>
          <a:solidFill>
            <a:srgbClr val="4E3F83"/>
          </a:solidFill>
          <a:ln w="19050">
            <a:solidFill>
              <a:srgbClr val="4B3C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1" name="Group 130"/>
          <p:cNvGrpSpPr/>
          <p:nvPr/>
        </p:nvGrpSpPr>
        <p:grpSpPr>
          <a:xfrm rot="10800000">
            <a:off x="5554631" y="6124100"/>
            <a:ext cx="288072" cy="287729"/>
            <a:chOff x="2079185" y="6364941"/>
            <a:chExt cx="320668" cy="320287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2079813" y="6364941"/>
              <a:ext cx="320040" cy="320040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Arc 132"/>
            <p:cNvSpPr>
              <a:spLocks noChangeAspect="1"/>
            </p:cNvSpPr>
            <p:nvPr/>
          </p:nvSpPr>
          <p:spPr>
            <a:xfrm rot="10800000">
              <a:off x="2079185" y="6365188"/>
              <a:ext cx="320040" cy="320040"/>
            </a:xfrm>
            <a:prstGeom prst="arc">
              <a:avLst/>
            </a:prstGeom>
            <a:solidFill>
              <a:srgbClr val="4E3F83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4" name="Oval 133"/>
          <p:cNvSpPr>
            <a:spLocks noChangeAspect="1"/>
          </p:cNvSpPr>
          <p:nvPr/>
        </p:nvSpPr>
        <p:spPr>
          <a:xfrm>
            <a:off x="6042276" y="6124210"/>
            <a:ext cx="287507" cy="287507"/>
          </a:xfrm>
          <a:prstGeom prst="ellipse">
            <a:avLst/>
          </a:prstGeom>
          <a:noFill/>
          <a:ln w="19050">
            <a:solidFill>
              <a:srgbClr val="4E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5" name="Group 134"/>
          <p:cNvGrpSpPr/>
          <p:nvPr/>
        </p:nvGrpSpPr>
        <p:grpSpPr>
          <a:xfrm>
            <a:off x="4582215" y="6124617"/>
            <a:ext cx="292608" cy="292608"/>
            <a:chOff x="4582215" y="6124617"/>
            <a:chExt cx="292608" cy="292608"/>
          </a:xfrm>
        </p:grpSpPr>
        <p:sp>
          <p:nvSpPr>
            <p:cNvPr id="136" name="Pie 135"/>
            <p:cNvSpPr>
              <a:spLocks noChangeAspect="1"/>
            </p:cNvSpPr>
            <p:nvPr/>
          </p:nvSpPr>
          <p:spPr>
            <a:xfrm>
              <a:off x="4582215" y="6124617"/>
              <a:ext cx="292608" cy="292608"/>
            </a:xfrm>
            <a:prstGeom prst="pie">
              <a:avLst/>
            </a:prstGeom>
            <a:solidFill>
              <a:srgbClr val="4E3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4584766" y="6127168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066985" y="6122397"/>
            <a:ext cx="287507" cy="288717"/>
            <a:chOff x="5588409" y="2813227"/>
            <a:chExt cx="287507" cy="288717"/>
          </a:xfrm>
        </p:grpSpPr>
        <p:sp>
          <p:nvSpPr>
            <p:cNvPr id="139" name="Oval 138"/>
            <p:cNvSpPr>
              <a:spLocks noChangeAspect="1"/>
            </p:cNvSpPr>
            <p:nvPr/>
          </p:nvSpPr>
          <p:spPr>
            <a:xfrm>
              <a:off x="5588409" y="2814437"/>
              <a:ext cx="287507" cy="287507"/>
            </a:xfrm>
            <a:prstGeom prst="ellipse">
              <a:avLst/>
            </a:prstGeom>
            <a:noFill/>
            <a:ln w="19050">
              <a:solidFill>
                <a:srgbClr val="4E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Chord 139"/>
            <p:cNvSpPr/>
            <p:nvPr/>
          </p:nvSpPr>
          <p:spPr>
            <a:xfrm rot="10800000">
              <a:off x="5610861" y="2813227"/>
              <a:ext cx="265055" cy="288605"/>
            </a:xfrm>
            <a:prstGeom prst="chord">
              <a:avLst>
                <a:gd name="adj1" fmla="val 5087789"/>
                <a:gd name="adj2" fmla="val 16580597"/>
              </a:avLst>
            </a:prstGeom>
            <a:solidFill>
              <a:srgbClr val="4B3C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0" name="Rectangle 99"/>
          <p:cNvSpPr/>
          <p:nvPr/>
        </p:nvSpPr>
        <p:spPr>
          <a:xfrm>
            <a:off x="1491714" y="1637820"/>
            <a:ext cx="1839454" cy="274320"/>
          </a:xfrm>
          <a:prstGeom prst="rect">
            <a:avLst/>
          </a:prstGeom>
          <a:solidFill>
            <a:srgbClr val="837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Market Size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381528" y="1636040"/>
            <a:ext cx="8501816" cy="276098"/>
          </a:xfrm>
          <a:prstGeom prst="rect">
            <a:avLst/>
          </a:prstGeom>
          <a:solidFill>
            <a:srgbClr val="837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Feasibility</a:t>
            </a:r>
            <a:r>
              <a:rPr lang="en-US" sz="1200" baseline="300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  <a:r>
              <a:rPr lang="en-US" sz="12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900" dirty="0" smtClean="0">
                <a:latin typeface="Franklin Gothic Book" charset="0"/>
                <a:ea typeface="Franklin Gothic Book" charset="0"/>
                <a:cs typeface="Franklin Gothic Book" charset="0"/>
              </a:rPr>
              <a:t>(</a:t>
            </a:r>
            <a:r>
              <a:rPr lang="en-US" sz="900" dirty="0">
                <a:latin typeface="Franklin Gothic Book" charset="0"/>
                <a:ea typeface="Franklin Gothic Book" charset="0"/>
                <a:cs typeface="Franklin Gothic Book" charset="0"/>
              </a:rPr>
              <a:t>Measures of feasibility </a:t>
            </a:r>
            <a:r>
              <a:rPr lang="en-US" sz="900" b="1" dirty="0">
                <a:latin typeface="Franklin Gothic Book" charset="0"/>
                <a:ea typeface="Franklin Gothic Book" charset="0"/>
                <a:cs typeface="Franklin Gothic Book" charset="0"/>
              </a:rPr>
              <a:t>blend qualitative and quantitative </a:t>
            </a:r>
            <a:r>
              <a:rPr lang="en-US" sz="900" b="1" dirty="0" smtClean="0">
                <a:latin typeface="Franklin Gothic Book" charset="0"/>
                <a:ea typeface="Franklin Gothic Book" charset="0"/>
                <a:cs typeface="Franklin Gothic Book" charset="0"/>
              </a:rPr>
              <a:t>information)</a:t>
            </a:r>
            <a:endParaRPr lang="en-US" sz="900" b="1" baseline="30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04800" y="1958769"/>
            <a:ext cx="1145221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Country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1481798" y="1958769"/>
            <a:ext cx="901245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Burden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2431663" y="1958769"/>
            <a:ext cx="901245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Addressable market </a:t>
            </a:r>
            <a:r>
              <a:rPr lang="en-US" sz="1050" dirty="0">
                <a:latin typeface="Franklin Gothic Book" charset="0"/>
                <a:ea typeface="Franklin Gothic Book" charset="0"/>
                <a:cs typeface="Franklin Gothic Book" charset="0"/>
              </a:rPr>
              <a:t>s</a:t>
            </a:r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ize 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304800" y="3321707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1481798" y="3321707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2431663" y="3321707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304800" y="2641923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1481798" y="2641923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2431663" y="2641923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27" name="Rectangle 126"/>
          <p:cNvSpPr>
            <a:spLocks/>
          </p:cNvSpPr>
          <p:nvPr/>
        </p:nvSpPr>
        <p:spPr>
          <a:xfrm>
            <a:off x="304800" y="4001491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1" name="Rectangle 140"/>
          <p:cNvSpPr>
            <a:spLocks/>
          </p:cNvSpPr>
          <p:nvPr/>
        </p:nvSpPr>
        <p:spPr>
          <a:xfrm>
            <a:off x="1481798" y="4001491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2" name="Rectangle 141"/>
          <p:cNvSpPr>
            <a:spLocks/>
          </p:cNvSpPr>
          <p:nvPr/>
        </p:nvSpPr>
        <p:spPr>
          <a:xfrm>
            <a:off x="2431663" y="4001491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3" name="Rectangle 142"/>
          <p:cNvSpPr>
            <a:spLocks/>
          </p:cNvSpPr>
          <p:nvPr/>
        </p:nvSpPr>
        <p:spPr>
          <a:xfrm>
            <a:off x="304800" y="4681275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4" name="Rectangle 143"/>
          <p:cNvSpPr>
            <a:spLocks/>
          </p:cNvSpPr>
          <p:nvPr/>
        </p:nvSpPr>
        <p:spPr>
          <a:xfrm>
            <a:off x="1481798" y="4681275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5" name="Rectangle 144"/>
          <p:cNvSpPr>
            <a:spLocks/>
          </p:cNvSpPr>
          <p:nvPr/>
        </p:nvSpPr>
        <p:spPr>
          <a:xfrm>
            <a:off x="2431663" y="4681275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6" name="Rectangle 145"/>
          <p:cNvSpPr>
            <a:spLocks/>
          </p:cNvSpPr>
          <p:nvPr/>
        </p:nvSpPr>
        <p:spPr>
          <a:xfrm>
            <a:off x="304800" y="5361060"/>
            <a:ext cx="1129407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7" name="Rectangle 146"/>
          <p:cNvSpPr>
            <a:spLocks/>
          </p:cNvSpPr>
          <p:nvPr/>
        </p:nvSpPr>
        <p:spPr>
          <a:xfrm>
            <a:off x="1481798" y="5361060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8" name="Rectangle 147"/>
          <p:cNvSpPr>
            <a:spLocks/>
          </p:cNvSpPr>
          <p:nvPr/>
        </p:nvSpPr>
        <p:spPr>
          <a:xfrm>
            <a:off x="2431663" y="5361060"/>
            <a:ext cx="901245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497796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In-country relationships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8274542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Align with national priorities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7051288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Product on EML or related list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5828035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Product registered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4604782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Existing substitutes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3381529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Uptake of similar products</a:t>
            </a:r>
            <a:endParaRPr lang="en-US" sz="105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10721049" y="1958769"/>
            <a:ext cx="1160640" cy="640080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smtClean="0">
                <a:latin typeface="Franklin Gothic Book" charset="0"/>
                <a:ea typeface="Franklin Gothic Book" charset="0"/>
                <a:cs typeface="Franklin Gothic Book" charset="0"/>
              </a:rPr>
              <a:t>Overall feasibility</a:t>
            </a:r>
            <a:r>
              <a:rPr lang="en-US" sz="1050" baseline="30000" dirty="0" smtClean="0">
                <a:latin typeface="Franklin Gothic Book" charset="0"/>
                <a:ea typeface="Franklin Gothic Book" charset="0"/>
                <a:cs typeface="Franklin Gothic Book" charset="0"/>
              </a:rPr>
              <a:t>2,3</a:t>
            </a:r>
            <a:endParaRPr lang="en-US" sz="1050" baseline="30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3381529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4604782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5828035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051288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8274542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9497796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10721049" y="3321707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3381529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4604782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5828035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7051288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8274542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9497796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10721049" y="2641923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0" name="Rectangle 169"/>
          <p:cNvSpPr>
            <a:spLocks/>
          </p:cNvSpPr>
          <p:nvPr/>
        </p:nvSpPr>
        <p:spPr>
          <a:xfrm>
            <a:off x="3381529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1" name="Rectangle 170"/>
          <p:cNvSpPr>
            <a:spLocks/>
          </p:cNvSpPr>
          <p:nvPr/>
        </p:nvSpPr>
        <p:spPr>
          <a:xfrm>
            <a:off x="4604782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2" name="Rectangle 171"/>
          <p:cNvSpPr>
            <a:spLocks/>
          </p:cNvSpPr>
          <p:nvPr/>
        </p:nvSpPr>
        <p:spPr>
          <a:xfrm>
            <a:off x="5828035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4" name="Rectangle 173"/>
          <p:cNvSpPr>
            <a:spLocks/>
          </p:cNvSpPr>
          <p:nvPr/>
        </p:nvSpPr>
        <p:spPr>
          <a:xfrm>
            <a:off x="7051288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6" name="Rectangle 175"/>
          <p:cNvSpPr>
            <a:spLocks/>
          </p:cNvSpPr>
          <p:nvPr/>
        </p:nvSpPr>
        <p:spPr>
          <a:xfrm>
            <a:off x="8274542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7" name="Rectangle 176"/>
          <p:cNvSpPr>
            <a:spLocks/>
          </p:cNvSpPr>
          <p:nvPr/>
        </p:nvSpPr>
        <p:spPr>
          <a:xfrm>
            <a:off x="9497796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78" name="Rectangle 177"/>
          <p:cNvSpPr>
            <a:spLocks/>
          </p:cNvSpPr>
          <p:nvPr/>
        </p:nvSpPr>
        <p:spPr>
          <a:xfrm>
            <a:off x="10721049" y="4001491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0" name="Rectangle 179"/>
          <p:cNvSpPr>
            <a:spLocks/>
          </p:cNvSpPr>
          <p:nvPr/>
        </p:nvSpPr>
        <p:spPr>
          <a:xfrm>
            <a:off x="3381529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2" name="Rectangle 181"/>
          <p:cNvSpPr>
            <a:spLocks/>
          </p:cNvSpPr>
          <p:nvPr/>
        </p:nvSpPr>
        <p:spPr>
          <a:xfrm>
            <a:off x="4604782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3" name="Rectangle 182"/>
          <p:cNvSpPr>
            <a:spLocks/>
          </p:cNvSpPr>
          <p:nvPr/>
        </p:nvSpPr>
        <p:spPr>
          <a:xfrm>
            <a:off x="5828035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4" name="Rectangle 183"/>
          <p:cNvSpPr>
            <a:spLocks/>
          </p:cNvSpPr>
          <p:nvPr/>
        </p:nvSpPr>
        <p:spPr>
          <a:xfrm>
            <a:off x="7051288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5" name="Rectangle 184"/>
          <p:cNvSpPr>
            <a:spLocks/>
          </p:cNvSpPr>
          <p:nvPr/>
        </p:nvSpPr>
        <p:spPr>
          <a:xfrm>
            <a:off x="8274542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6" name="Rectangle 185"/>
          <p:cNvSpPr>
            <a:spLocks/>
          </p:cNvSpPr>
          <p:nvPr/>
        </p:nvSpPr>
        <p:spPr>
          <a:xfrm>
            <a:off x="9497796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7" name="Rectangle 186"/>
          <p:cNvSpPr>
            <a:spLocks/>
          </p:cNvSpPr>
          <p:nvPr/>
        </p:nvSpPr>
        <p:spPr>
          <a:xfrm>
            <a:off x="10721049" y="4681275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8" name="Rectangle 187"/>
          <p:cNvSpPr>
            <a:spLocks/>
          </p:cNvSpPr>
          <p:nvPr/>
        </p:nvSpPr>
        <p:spPr>
          <a:xfrm>
            <a:off x="3381529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89" name="Rectangle 188"/>
          <p:cNvSpPr>
            <a:spLocks/>
          </p:cNvSpPr>
          <p:nvPr/>
        </p:nvSpPr>
        <p:spPr>
          <a:xfrm>
            <a:off x="4604782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0" name="Rectangle 189"/>
          <p:cNvSpPr>
            <a:spLocks/>
          </p:cNvSpPr>
          <p:nvPr/>
        </p:nvSpPr>
        <p:spPr>
          <a:xfrm>
            <a:off x="5828035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1" name="Rectangle 190"/>
          <p:cNvSpPr>
            <a:spLocks/>
          </p:cNvSpPr>
          <p:nvPr/>
        </p:nvSpPr>
        <p:spPr>
          <a:xfrm>
            <a:off x="7051288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2" name="Rectangle 191"/>
          <p:cNvSpPr>
            <a:spLocks/>
          </p:cNvSpPr>
          <p:nvPr/>
        </p:nvSpPr>
        <p:spPr>
          <a:xfrm>
            <a:off x="8274542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3" name="Rectangle 192"/>
          <p:cNvSpPr>
            <a:spLocks/>
          </p:cNvSpPr>
          <p:nvPr/>
        </p:nvSpPr>
        <p:spPr>
          <a:xfrm>
            <a:off x="9497796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94" name="Rectangle 193"/>
          <p:cNvSpPr>
            <a:spLocks/>
          </p:cNvSpPr>
          <p:nvPr/>
        </p:nvSpPr>
        <p:spPr>
          <a:xfrm>
            <a:off x="10721049" y="5361060"/>
            <a:ext cx="1160640" cy="64008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4E3F83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58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0"/>
            <a:ext cx="12192000" cy="470647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Ready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? Select a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Geography </a:t>
            </a:r>
            <a:r>
              <a:rPr lang="en-US" sz="1600" dirty="0">
                <a:latin typeface="Franklin Gothic Demi" charset="0"/>
                <a:ea typeface="Franklin Gothic Demi" charset="0"/>
                <a:cs typeface="Franklin Gothic Demi" charset="0"/>
              </a:rPr>
              <a:t>|</a:t>
            </a:r>
            <a:r>
              <a:rPr lang="en-US" sz="1600" dirty="0">
                <a:latin typeface="Franklin Gothic Book" charset="0"/>
                <a:ea typeface="Franklin Gothic Book" charset="0"/>
                <a:cs typeface="Franklin Gothic Book" charset="0"/>
              </a:rPr>
              <a:t> Ready, Set, Launch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						        STEP    1     2</a:t>
            </a:r>
            <a:r>
              <a:rPr lang="en-US" sz="1600" b="1" dirty="0" smtClean="0">
                <a:latin typeface="Franklin Gothic Demi" charset="0"/>
                <a:ea typeface="Franklin Gothic Demi" charset="0"/>
                <a:cs typeface="Franklin Gothic Demi" charset="0"/>
              </a:rPr>
              <a:t> </a:t>
            </a:r>
            <a:r>
              <a:rPr lang="en-US" sz="1600" dirty="0" smtClean="0">
                <a:latin typeface="Franklin Gothic Demi" charset="0"/>
                <a:ea typeface="Franklin Gothic Demi" charset="0"/>
                <a:cs typeface="Franklin Gothic Demi" charset="0"/>
              </a:rPr>
              <a:t>    3 </a:t>
            </a:r>
            <a:endParaRPr lang="en-US" sz="1600" dirty="0"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628" y="505257"/>
            <a:ext cx="4146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STEP 1.2 </a:t>
            </a:r>
            <a:r>
              <a:rPr lang="en-US" sz="24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EXERCISE 2</a:t>
            </a:r>
          </a:p>
          <a:p>
            <a:r>
              <a:rPr lang="en-US" sz="1600" b="1" dirty="0" smtClean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Go/No-Go Checklist Tool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95083" y="0"/>
            <a:ext cx="403412" cy="46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E3F83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301975" y="5801590"/>
            <a:ext cx="8158109" cy="633943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If research during country selection identified any of these negative scenarios, evaluate the relative impact of the finding and reconsider scale-up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and/or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return to country selection to consider alternative countries.</a:t>
            </a:r>
          </a:p>
        </p:txBody>
      </p:sp>
      <p:sp>
        <p:nvSpPr>
          <p:cNvPr id="74" name="Rectangle 73"/>
          <p:cNvSpPr/>
          <p:nvPr/>
        </p:nvSpPr>
        <p:spPr>
          <a:xfrm>
            <a:off x="2274268" y="1634838"/>
            <a:ext cx="2758700" cy="320040"/>
          </a:xfrm>
          <a:prstGeom prst="rect">
            <a:avLst/>
          </a:prstGeom>
          <a:solidFill>
            <a:srgbClr val="4E3F8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Relevant no-go signals and principles 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077532" y="1634838"/>
            <a:ext cx="3382552" cy="320040"/>
          </a:xfrm>
          <a:prstGeom prst="rect">
            <a:avLst/>
          </a:prstGeom>
          <a:solidFill>
            <a:srgbClr val="4E3F8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Example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504647" y="1634838"/>
            <a:ext cx="3382553" cy="320040"/>
          </a:xfrm>
          <a:prstGeom prst="rect">
            <a:avLst/>
          </a:prstGeom>
          <a:solidFill>
            <a:srgbClr val="4E3F8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Guidance on how to interpret signal 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273752" y="3271745"/>
            <a:ext cx="275390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Mismatch between production economics and pricing potential</a:t>
            </a:r>
          </a:p>
        </p:txBody>
      </p:sp>
      <p:sp>
        <p:nvSpPr>
          <p:cNvPr id="79" name="Rectangle 78"/>
          <p:cNvSpPr/>
          <p:nvPr/>
        </p:nvSpPr>
        <p:spPr>
          <a:xfrm>
            <a:off x="5077532" y="3271745"/>
            <a:ext cx="338255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Price/production economics are higher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than ability/willingness to pay, and economics cannot be improved </a:t>
            </a:r>
            <a:endParaRPr lang="en-US" sz="1050" dirty="0">
              <a:solidFill>
                <a:schemeClr val="tx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8504647" y="3271745"/>
            <a:ext cx="3403058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production economics cannot be improved, and product necessitates end-user purchase (as opposed to donor funding),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signal to reconsider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273752" y="2645432"/>
            <a:ext cx="2753902" cy="56290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Signals of low demand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077532" y="2645432"/>
            <a:ext cx="3382552" cy="56290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Poor uptake on similar products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previously introduced in-country</a:t>
            </a:r>
          </a:p>
        </p:txBody>
      </p:sp>
      <p:sp>
        <p:nvSpPr>
          <p:cNvPr id="83" name="Rectangle 82"/>
          <p:cNvSpPr/>
          <p:nvPr/>
        </p:nvSpPr>
        <p:spPr>
          <a:xfrm>
            <a:off x="8504647" y="2645432"/>
            <a:ext cx="3382553" cy="56290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similar products have had poor uptake due to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market/non-market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factors that would similarly affect product,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signal to reconsider</a:t>
            </a:r>
          </a:p>
        </p:txBody>
      </p:sp>
      <p:sp>
        <p:nvSpPr>
          <p:cNvPr id="84" name="Rectangle 83"/>
          <p:cNvSpPr/>
          <p:nvPr/>
        </p:nvSpPr>
        <p:spPr>
          <a:xfrm>
            <a:off x="2274268" y="2018290"/>
            <a:ext cx="2758700" cy="56373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Challenging market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dynamics/limited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 differentiation</a:t>
            </a:r>
          </a:p>
        </p:txBody>
      </p:sp>
      <p:sp>
        <p:nvSpPr>
          <p:cNvPr id="85" name="Rectangle 84"/>
          <p:cNvSpPr/>
          <p:nvPr/>
        </p:nvSpPr>
        <p:spPr>
          <a:xfrm>
            <a:off x="5077532" y="2018290"/>
            <a:ext cx="3382552" cy="56373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Product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substitutes are priced lower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and/or are more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effective</a:t>
            </a:r>
          </a:p>
        </p:txBody>
      </p:sp>
      <p:sp>
        <p:nvSpPr>
          <p:cNvPr id="86" name="Rectangle 85"/>
          <p:cNvSpPr/>
          <p:nvPr/>
        </p:nvSpPr>
        <p:spPr>
          <a:xfrm>
            <a:off x="8504648" y="2018290"/>
            <a:ext cx="3382552" cy="563730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a substitute product is firmly entrenched, priced lower, and offers a similar value proposition,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signal to reconsider</a:t>
            </a:r>
          </a:p>
        </p:txBody>
      </p:sp>
      <p:sp>
        <p:nvSpPr>
          <p:cNvPr id="87" name="Rectangle 86"/>
          <p:cNvSpPr/>
          <p:nvPr/>
        </p:nvSpPr>
        <p:spPr>
          <a:xfrm>
            <a:off x="2273752" y="3898988"/>
            <a:ext cx="275390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Lack of infrastructure to accommodate product needs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5077532" y="3898988"/>
            <a:ext cx="338255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Product requirements can’t be met</a:t>
            </a:r>
            <a:r>
              <a:rPr lang="en-US" sz="1050" b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at point of delivery</a:t>
            </a:r>
          </a:p>
        </p:txBody>
      </p:sp>
      <p:sp>
        <p:nvSpPr>
          <p:cNvPr id="89" name="Rectangle 88"/>
          <p:cNvSpPr/>
          <p:nvPr/>
        </p:nvSpPr>
        <p:spPr>
          <a:xfrm>
            <a:off x="8504647" y="3898988"/>
            <a:ext cx="3390866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distribution and handling requirements (e.g., cold chain, nurse administration, etc.) can’t be met,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strong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signal to reconsider</a:t>
            </a:r>
          </a:p>
        </p:txBody>
      </p:sp>
      <p:sp>
        <p:nvSpPr>
          <p:cNvPr id="90" name="Rectangle 89"/>
          <p:cNvSpPr/>
          <p:nvPr/>
        </p:nvSpPr>
        <p:spPr>
          <a:xfrm>
            <a:off x="2273752" y="4526231"/>
            <a:ext cx="275390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Significant delays in country approval process</a:t>
            </a:r>
          </a:p>
        </p:txBody>
      </p:sp>
      <p:sp>
        <p:nvSpPr>
          <p:cNvPr id="91" name="Rectangle 90"/>
          <p:cNvSpPr/>
          <p:nvPr/>
        </p:nvSpPr>
        <p:spPr>
          <a:xfrm>
            <a:off x="5077532" y="4526231"/>
            <a:ext cx="3382552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Regulatory signals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suggest low likelihood of approval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504647" y="4526231"/>
            <a:ext cx="3403058" cy="563831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regulators pose skeptical questions in meetings, express doubt and present no solutions, </a:t>
            </a:r>
            <a:r>
              <a:rPr lang="en-US" sz="1050" i="1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signal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to reconsider</a:t>
            </a:r>
          </a:p>
        </p:txBody>
      </p:sp>
      <p:sp>
        <p:nvSpPr>
          <p:cNvPr id="93" name="Rectangle 92"/>
          <p:cNvSpPr/>
          <p:nvPr/>
        </p:nvSpPr>
        <p:spPr>
          <a:xfrm>
            <a:off x="2273752" y="5153477"/>
            <a:ext cx="2753902" cy="648113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Strong opposition to product entry from key decision </a:t>
            </a:r>
            <a:r>
              <a:rPr lang="en-US" sz="1050" dirty="0" smtClean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makers</a:t>
            </a:r>
            <a:endParaRPr lang="en-US" sz="1050" dirty="0">
              <a:solidFill>
                <a:schemeClr val="tx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077532" y="5153477"/>
            <a:ext cx="3382552" cy="648113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 </a:t>
            </a:r>
            <a:r>
              <a:rPr lang="en-US" sz="1050" dirty="0">
                <a:solidFill>
                  <a:schemeClr val="tx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key stakeholder wishes to block scale-up</a:t>
            </a:r>
          </a:p>
        </p:txBody>
      </p:sp>
      <p:sp>
        <p:nvSpPr>
          <p:cNvPr id="95" name="Rectangle 94"/>
          <p:cNvSpPr/>
          <p:nvPr/>
        </p:nvSpPr>
        <p:spPr>
          <a:xfrm>
            <a:off x="8504647" y="5153477"/>
            <a:ext cx="3390866" cy="648113"/>
          </a:xfrm>
          <a:prstGeom prst="rect">
            <a:avLst/>
          </a:prstGeom>
          <a:solidFill>
            <a:srgbClr val="4E3F8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If a senior </a:t>
            </a:r>
            <a:r>
              <a:rPr lang="en-US" sz="1050" dirty="0" smtClean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government </a:t>
            </a:r>
            <a:r>
              <a:rPr lang="en-US" sz="1050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official or key opinion leader has expressed a strong objection to scale-up in their country, </a:t>
            </a:r>
            <a:r>
              <a:rPr lang="en-US" sz="1050" i="1" dirty="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strong signal to reconsider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04798" y="2021066"/>
            <a:ext cx="1905001" cy="1184493"/>
          </a:xfrm>
          <a:prstGeom prst="rect">
            <a:avLst/>
          </a:prstGeom>
          <a:solidFill>
            <a:srgbClr val="4E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1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4798" y="3271747"/>
            <a:ext cx="1905001" cy="1185524"/>
          </a:xfrm>
          <a:prstGeom prst="rect">
            <a:avLst/>
          </a:prstGeom>
          <a:solidFill>
            <a:srgbClr val="4E3F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1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4798" y="4523459"/>
            <a:ext cx="1905001" cy="563830"/>
          </a:xfrm>
          <a:prstGeom prst="rect">
            <a:avLst/>
          </a:prstGeom>
          <a:solidFill>
            <a:srgbClr val="4E3F8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1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4798" y="5153477"/>
            <a:ext cx="1905001" cy="648113"/>
          </a:xfrm>
          <a:prstGeom prst="rect">
            <a:avLst/>
          </a:prstGeom>
          <a:solidFill>
            <a:srgbClr val="4E3F8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 sz="10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1974" y="1634838"/>
            <a:ext cx="1909209" cy="320040"/>
          </a:xfrm>
          <a:prstGeom prst="rect">
            <a:avLst/>
          </a:prstGeom>
          <a:solidFill>
            <a:srgbClr val="4E3F8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bg1"/>
                </a:solidFill>
                <a:latin typeface="Franklin Gothic Demi" charset="0"/>
                <a:ea typeface="Franklin Gothic Demi" charset="0"/>
                <a:cs typeface="Franklin Gothic Demi" charset="0"/>
              </a:rPr>
              <a:t>Core component</a:t>
            </a:r>
            <a:endParaRPr lang="en-US" sz="1200" dirty="0">
              <a:solidFill>
                <a:schemeClr val="bg1"/>
              </a:solidFill>
              <a:latin typeface="Franklin Gothic Demi" charset="0"/>
              <a:ea typeface="Franklin Gothic Demi" charset="0"/>
              <a:cs typeface="Franklin Gothic Demi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1416553" y="-26895"/>
            <a:ext cx="497542" cy="793376"/>
          </a:xfrm>
          <a:prstGeom prst="rect">
            <a:avLst/>
          </a:prstGeom>
          <a:solidFill>
            <a:srgbClr val="4E3F8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1174" y="329872"/>
            <a:ext cx="368300" cy="36830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51" y="2528924"/>
            <a:ext cx="368300" cy="165100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51" y="3725310"/>
            <a:ext cx="241300" cy="266700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851" y="4696754"/>
            <a:ext cx="279400" cy="228600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701" y="5331483"/>
            <a:ext cx="177800" cy="292100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678101" y="2517049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MARKET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USER</a:t>
            </a:r>
          </a:p>
          <a:p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78101" y="3664454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MANUFACTURING AND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DISTRIBUTION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78101" y="4605319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CLINICAL </a:t>
            </a:r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EVIDENCE </a:t>
            </a:r>
          </a:p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</a:t>
            </a:r>
            <a:r>
              <a:rPr lang="en-US" sz="1000" dirty="0" smtClean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REGULATORY</a:t>
            </a:r>
            <a:endParaRPr lang="en-US" sz="1000" dirty="0">
              <a:solidFill>
                <a:schemeClr val="bg1"/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78101" y="5277478"/>
            <a:ext cx="1347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POLICY, ADVOCACY, AND FINANCING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1843" y="21983"/>
            <a:ext cx="429768" cy="42976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28316" y="21983"/>
            <a:ext cx="429922" cy="42992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1100-A6D2-D342-9C30-4631A9C7ED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65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_lCewYr0GZCZRldXM2g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LrJ5FrWJ0OVq5_YCmQU5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GMEQ_RzpU6qkSNzSeZK1Q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FIDs33hUW3SKroTPDlu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OAZr129kWpJpJggG6ie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K.YqyKv90adS7GYEDh2i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E.JONeQ5USO0GbWOpKM6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xlxHLPa30uHpnHsFxF4c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TQhgkcDukyCIIMGGltqcQ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j_yBJJMUEuCi91nz4kx0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4plEKigtk2h6FKGWHlvNg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i2Xu3VvQEG5psxq1Y3Yr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nh0lnhC9UGVn8FQiBb0Yw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KZkrXCX2k.xAoLwx4_93A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gvak.uIkahXHZZRg2re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Cz5nNvBkesLUbL8n.XnQ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3mG4NAoZkKO2qS6tNWYD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Sv4qces60uVBg9jBhpnn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uD80.w20iyWwZz.Mstb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cHAwDE3BUasd.RfhW6Cr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gkg6XXVhU2tfK4XCHAyo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jkF.JStuEOTW1Nj4RRC3A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8jMsLDDxkmV03q1n7TM_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pux5euNiUiXPEIfjF2Ow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jz9lUmkPkyOev7pHZ2FZg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cAtORoM_E6qU7AWQ3utB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pCfEkjq0Csg7A_T4IweQ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kOYuh7.30yxenZnJj8hd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3Xvk57PkW7gqkN4n6axw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y544Je30mOaMqA.7DSo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cowVlr220aoo4Wrfvdk8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haryFN0x0O4yOMJbxmNZ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UbmrbqYkqoiJg4wamMX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GMEQ_RzpU6qkSNzSeZK1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hQ_NyirkqMhWMdJGrR6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FIDs33hUW3SKroTPDlu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OAZr129kWpJpJggG6ieQ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xlxHLPa30uHpnHsFxF4c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TQhgkcDukyCIIMGGltqc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j_yBJJMUEuCi91nz4kx0g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4plEKigtk2h6FKGWHlvN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i2Xu3VvQEG5psxq1Y3Yr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KZkrXCX2k.xAoLwx4_93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gvak.uIkahXHZZRg2re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Cz5nNvBkesLUbL8n.Xn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Yh1EzB1WU2C42t7D7gKf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3mG4NAoZkKO2qS6tNWYDw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Sv4qces60uVBg9jBhpnng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Bd5AYlEEu8T5NhKNzU_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I6td4Uso0KSNbTC7QYw5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2LkX20LUOpdJGaDrQyXw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kG.qyTNjU6IWkKWu9ZK3w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WizlqpLIUS7Ye6SnugQRQ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n.46L_8kk6o_9kyf214Y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1fRl9yMT0uncMlL8e0Zg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TU3B5uckKr0AQ3G6xCH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vAyaDUX0.V6OHyoVoBrQ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u48QwCV0imernJ8g8Y9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nZsfROieE2UNdvtGsZpaQ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K7CNYhxdUG_0ATG0dYYzw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aIAssxA90aVv6SikEEmR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kCe2VXJE2L.vXvKUZtD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AMLjnstzUysk3KnUae7EQ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Q6iGeXYMEeYNdS3U0Y5zg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mSbkD05a0iC_nUtCiWuM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pFyYYb.dkyk6OafNCjWS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199WoT5eU6GfJJGuc20Y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VfXWLd2vkapoiCK_4G5BA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5PXnEYMnUiOSMePgdl70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m2UkkGTqE6_jsKmYllBU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Bd5AYlEEu8T5NhKNzU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1fRl9yMT0uncMlL8e0ZgQ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TU3B5uckKr0AQ3G6xCHQ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u48QwCV0imernJ8g8Y9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nZsfROieE2UNdvtGsZpaQ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K7CNYhxdUG_0ATG0dYYz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aIAssxA90aVv6SikEEmRQ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kCe2VXJE2L.vXvKUZtD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nQe1dNVxkWSdrPeBKd7nA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AMLjnstzUysk3KnUae7E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Q6iGeXYMEeYNdS3U0Y5z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mSbkD05a0iC_nUtCiWuMQ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pFyYYb.dkyk6OafNCjWSw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199WoT5eU6GfJJGuc20Y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5PXnEYMnUiOSMePgdl70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vgT17WGDkmuWa.X_0S20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_Gecc4LlEOL6XNYNI50v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gs8B4XFqUmCyw4BY.hQ5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qIn.1PZMUKDqZMRi36Os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3E0AzDH6kiFfwKbOBnX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tmsNVAnX06yRN6du1LhS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iOehw4MV0mPpQcCv5yR_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85DiABXrUumTCtygMtGA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pM6XYbu6Em6AzIbkPEWy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X1nXedix0iQ_ckIof2F9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Yczdv8SiUyy_rYNf97YQ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zeco_oVy0KfTo7hh6nQ0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2fVpbdnkG3ZVAeQg4gY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.jPxtNepEyfrbGBE.6NX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9lFnOsUtkuohhys14xAm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5ALWy6dW06YxE75vUO1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RmQkUMsBkSmyPg.5Oftn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59II4gJVUeROK9wEhTy6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L2Zbabi.keuaVXH7mLjP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GrvaKhoT06ONC2LflU8s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7Nwf1vUkC8MUM2qYsf.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5CNVkxFOkOp.BmhIDXJ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yUlNqZOzk6XRBq0gZOpG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v0og4IO9kyv77WgUvMxJ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6ulw5JA8UC_f3UCPFBFr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xQf32VGUeQ71c9283yv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LQg_b4SEkSjgThpj2hQV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kcYXPkPEu4SPg1doAB5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0VJDUKbwUKsnM6hek9ea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HEbBGDHX0uDsPR3ivbCD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AAnPdX.H0i.FydInolO9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lDwSOcMCE6hv82Z8q4n3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90mUZ2l10yrOJuz.wf6U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TA1BEsLU26JyUNGrlfk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_eMfMFAMUKeEdfUwZffj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eD0okvJVEm2fh.0RSqTt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nDsbwo73EONWKsqiFaGh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8wwX8waMUyN8ueKXRs9p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gK8v6mgQUW.qxPdwn7yK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_lCewYr0GZCZRldXM2g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gs8B4XFqUmCyw4BY.hQ5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.jPxtNepEyfrbGBE.6NX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6ulw5JA8UC_f3UCPFBFr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eD0okvJVEm2fh.0RSqTt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MPGiXQXECfr2gncIsES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hUOZKweuU6CucaYQwdGH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MPGiXQXECfr2gncIsES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4p..bZ2BUyOJY8iFQHGm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N6ZBmNyaUOZwPAibhbkp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LrJ5FrWJ0OVq5_YCmQU5Q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nh0lnhC9UGVn8FQiBb0Y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pux5euNiUiXPEIfjF2Ow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hQ_NyirkqMhWMdJGrR6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Yh1EzB1WU2C42t7D7gKf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vAyaDUX0.V6OHyoVoBr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_Gecc4LlEOL6XNYNI50v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2fVpbdnkG3ZVAeQg4g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hUOZKweuU6CucaYQwdGH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9lFnOsUtkuohhys14xAm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5ALWy6dW06YxE75vUO1f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GrvaKhoT06ONC2LflU8s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xQf32VGUeQ71c9283yv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0VJDUKbwUKsnM6hek9ea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HEbBGDHX0uDsPR3ivbCD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AAnPdX.H0i.FydInolO9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lDwSOcMCE6hv82Z8q4n3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90mUZ2l10yrOJuz.wf6U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nDsbwo73EONWKsqiFaGh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4p..bZ2BUyOJY8iFQHGm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jBptv.VF0Wdp6TUtaP.R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of_Zj6L1ESY0DNuUJ4SX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jBptv.VF0Wdp6TUtaP.R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of_Zj6L1ESY0DNuUJ4SX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uD80.w20iyWwZz.MstbA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cHAwDE3BUasd.RfhW6Cr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gkg6XXVhU2tfK4XCHAyog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jkF.JStuEOTW1Nj4RRC3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8jMsLDDxkmV03q1n7TM_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jz9lUmkPkyOev7pHZ2FZ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N6ZBmNyaUOZwPAibhbkp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cAtORoM_E6qU7AWQ3utB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pCfEkjq0Csg7A_T4IweQ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kOYuh7.30yxenZnJj8hd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3Xvk57PkW7gqkN4n6ax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y544Je30mOaMqA.7DSo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JQeDHfZk._2AsTrpTBR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1Q8.Zgn0k.0.3m.PWp_mA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cowVlr220aoo4Wrfvdk8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haryFN0x0O4yOMJbxmNZQ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UbmrbqYkqoiJg4wamMX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8694</Words>
  <Application>Microsoft Office PowerPoint</Application>
  <PresentationFormat>Custom</PresentationFormat>
  <Paragraphs>1648</Paragraphs>
  <Slides>49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Shirley Rodriguez</dc:creator>
  <cp:lastModifiedBy>Balagopal, Vinu</cp:lastModifiedBy>
  <cp:revision>1021</cp:revision>
  <cp:lastPrinted>2016-11-08T14:08:43Z</cp:lastPrinted>
  <dcterms:created xsi:type="dcterms:W3CDTF">2016-09-13T19:27:57Z</dcterms:created>
  <dcterms:modified xsi:type="dcterms:W3CDTF">2016-11-16T14:39:03Z</dcterms:modified>
</cp:coreProperties>
</file>