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  <p:sldMasterId id="2147483696" r:id="rId2"/>
  </p:sldMasterIdLst>
  <p:notesMasterIdLst>
    <p:notesMasterId r:id="rId28"/>
  </p:notesMasterIdLst>
  <p:sldIdLst>
    <p:sldId id="301" r:id="rId3"/>
    <p:sldId id="291" r:id="rId4"/>
    <p:sldId id="397" r:id="rId5"/>
    <p:sldId id="395" r:id="rId6"/>
    <p:sldId id="415" r:id="rId7"/>
    <p:sldId id="413" r:id="rId8"/>
    <p:sldId id="396" r:id="rId9"/>
    <p:sldId id="414" r:id="rId10"/>
    <p:sldId id="411" r:id="rId11"/>
    <p:sldId id="401" r:id="rId12"/>
    <p:sldId id="403" r:id="rId13"/>
    <p:sldId id="404" r:id="rId14"/>
    <p:sldId id="405" r:id="rId15"/>
    <p:sldId id="410" r:id="rId16"/>
    <p:sldId id="394" r:id="rId17"/>
    <p:sldId id="320" r:id="rId18"/>
    <p:sldId id="368" r:id="rId19"/>
    <p:sldId id="362" r:id="rId20"/>
    <p:sldId id="369" r:id="rId21"/>
    <p:sldId id="325" r:id="rId22"/>
    <p:sldId id="406" r:id="rId23"/>
    <p:sldId id="365" r:id="rId24"/>
    <p:sldId id="330" r:id="rId25"/>
    <p:sldId id="389" r:id="rId26"/>
    <p:sldId id="300" r:id="rId27"/>
  </p:sldIdLst>
  <p:sldSz cx="9144000" cy="6858000" type="screen4x3"/>
  <p:notesSz cx="6858000" cy="9144000"/>
  <p:defaultTextStyle>
    <a:defPPr>
      <a:defRPr lang="en-US"/>
    </a:defPPr>
    <a:lvl1pPr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06400" indent="508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812800" indent="1016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219200" indent="1524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625600" indent="203200" algn="l" defTabSz="8128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00" autoAdjust="0"/>
    <p:restoredTop sz="91200" autoAdjust="0"/>
  </p:normalViewPr>
  <p:slideViewPr>
    <p:cSldViewPr snapToGrid="0">
      <p:cViewPr varScale="1">
        <p:scale>
          <a:sx n="64" d="100"/>
          <a:sy n="64" d="100"/>
        </p:scale>
        <p:origin x="8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8EBA2-C241-473E-A116-EFEB711E87A5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A029C-0B5A-4122-9454-7E26A02CB5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67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Courtesy: FAO-Bangladesh Forest Department 2016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53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Prompting</a:t>
            </a:r>
            <a:r>
              <a:rPr lang="en-US" baseline="0" dirty="0"/>
              <a:t> questions: </a:t>
            </a:r>
          </a:p>
          <a:p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What are the different objects you can see?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A029C-0B5A-4122-9454-7E26A02CB5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1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122364"/>
            <a:ext cx="7772400" cy="2387600"/>
          </a:xfrm>
        </p:spPr>
        <p:txBody>
          <a:bodyPr anchor="b"/>
          <a:lstStyle>
            <a:lvl1pPr algn="ctr"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2300"/>
            </a:lvl1pPr>
            <a:lvl2pPr marL="436496" indent="0" algn="ctr">
              <a:buNone/>
              <a:defRPr sz="1900"/>
            </a:lvl2pPr>
            <a:lvl3pPr marL="872993" indent="0" algn="ctr">
              <a:buNone/>
              <a:defRPr sz="1700"/>
            </a:lvl3pPr>
            <a:lvl4pPr marL="1309489" indent="0" algn="ctr">
              <a:buNone/>
              <a:defRPr sz="1500"/>
            </a:lvl4pPr>
            <a:lvl5pPr marL="1745987" indent="0" algn="ctr">
              <a:buNone/>
              <a:defRPr sz="1500"/>
            </a:lvl5pPr>
            <a:lvl6pPr marL="2182484" indent="0" algn="ctr">
              <a:buNone/>
              <a:defRPr sz="1500"/>
            </a:lvl6pPr>
            <a:lvl7pPr marL="2618980" indent="0" algn="ctr">
              <a:buNone/>
              <a:defRPr sz="1500"/>
            </a:lvl7pPr>
            <a:lvl8pPr marL="3055476" indent="0" algn="ctr">
              <a:buNone/>
              <a:defRPr sz="1500"/>
            </a:lvl8pPr>
            <a:lvl9pPr marL="3491973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204B82-237B-4B91-9FA4-2392552EE84A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FC747-D74C-40CD-B08A-45984274F96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0483329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AE5D90-77C2-4DDD-B2F5-91AEA10CA05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0859F-3CF3-4523-AEEB-0DD1762769E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485565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1F6296-A55B-4895-8EDB-BF926A5E8835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90150-242F-4DCD-B350-5848DC95FF4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508322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4"/>
            <a:ext cx="6858000" cy="2387600"/>
          </a:xfrm>
        </p:spPr>
        <p:txBody>
          <a:bodyPr anchor="b"/>
          <a:lstStyle>
            <a:lvl1pPr algn="ctr"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1622"/>
            </a:lvl1pPr>
            <a:lvl2pPr marL="308816" indent="0" algn="ctr">
              <a:buNone/>
              <a:defRPr sz="1352"/>
            </a:lvl2pPr>
            <a:lvl3pPr marL="617631" indent="0" algn="ctr">
              <a:buNone/>
              <a:defRPr sz="1217"/>
            </a:lvl3pPr>
            <a:lvl4pPr marL="926447" indent="0" algn="ctr">
              <a:buNone/>
              <a:defRPr sz="1080"/>
            </a:lvl4pPr>
            <a:lvl5pPr marL="1235264" indent="0" algn="ctr">
              <a:buNone/>
              <a:defRPr sz="1080"/>
            </a:lvl5pPr>
            <a:lvl6pPr marL="1544079" indent="0" algn="ctr">
              <a:buNone/>
              <a:defRPr sz="1080"/>
            </a:lvl6pPr>
            <a:lvl7pPr marL="1852895" indent="0" algn="ctr">
              <a:buNone/>
              <a:defRPr sz="1080"/>
            </a:lvl7pPr>
            <a:lvl8pPr marL="2161710" indent="0" algn="ctr">
              <a:buNone/>
              <a:defRPr sz="1080"/>
            </a:lvl8pPr>
            <a:lvl9pPr marL="2470526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F0B436-7F5E-4A87-A7C1-4CD43B93225D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52831-9D48-4C8A-B29E-0E179A0C4C0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076639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C419C0-F7FF-4BCC-B0C3-D5E26DECBF65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AE5E-343F-4D67-BC08-5BABBC2B84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97184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699" cy="2852738"/>
          </a:xfrm>
        </p:spPr>
        <p:txBody>
          <a:bodyPr anchor="b"/>
          <a:lstStyle>
            <a:lvl1pPr>
              <a:defRPr sz="405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699" cy="1500188"/>
          </a:xfrm>
        </p:spPr>
        <p:txBody>
          <a:bodyPr/>
          <a:lstStyle>
            <a:lvl1pPr marL="0" indent="0">
              <a:buNone/>
              <a:defRPr sz="1622">
                <a:solidFill>
                  <a:schemeClr val="tx1">
                    <a:tint val="75000"/>
                  </a:schemeClr>
                </a:solidFill>
              </a:defRPr>
            </a:lvl1pPr>
            <a:lvl2pPr marL="308816" indent="0">
              <a:buNone/>
              <a:defRPr sz="1352">
                <a:solidFill>
                  <a:schemeClr val="tx1">
                    <a:tint val="75000"/>
                  </a:schemeClr>
                </a:solidFill>
              </a:defRPr>
            </a:lvl2pPr>
            <a:lvl3pPr marL="617631" indent="0">
              <a:buNone/>
              <a:defRPr sz="1217">
                <a:solidFill>
                  <a:schemeClr val="tx1">
                    <a:tint val="75000"/>
                  </a:schemeClr>
                </a:solidFill>
              </a:defRPr>
            </a:lvl3pPr>
            <a:lvl4pPr marL="926447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4pPr>
            <a:lvl5pPr marL="1235264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5pPr>
            <a:lvl6pPr marL="1544079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6pPr>
            <a:lvl7pPr marL="1852895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7pPr>
            <a:lvl8pPr marL="216171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8pPr>
            <a:lvl9pPr marL="2470526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9C139B-DFE2-4E6F-B75C-8CC1C1F0C32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4F5E0-F782-4E7F-939C-789E4579336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212652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CC2D13-2775-4D9B-97E0-0A70A8A6EC1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9B6A1-F3BE-4CDD-99B1-9796C2B582C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2514554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1622" b="1"/>
            </a:lvl1pPr>
            <a:lvl2pPr marL="308816" indent="0">
              <a:buNone/>
              <a:defRPr sz="1352" b="1"/>
            </a:lvl2pPr>
            <a:lvl3pPr marL="617631" indent="0">
              <a:buNone/>
              <a:defRPr sz="1217" b="1"/>
            </a:lvl3pPr>
            <a:lvl4pPr marL="926447" indent="0">
              <a:buNone/>
              <a:defRPr sz="1080" b="1"/>
            </a:lvl4pPr>
            <a:lvl5pPr marL="1235264" indent="0">
              <a:buNone/>
              <a:defRPr sz="1080" b="1"/>
            </a:lvl5pPr>
            <a:lvl6pPr marL="1544079" indent="0">
              <a:buNone/>
              <a:defRPr sz="1080" b="1"/>
            </a:lvl6pPr>
            <a:lvl7pPr marL="1852895" indent="0">
              <a:buNone/>
              <a:defRPr sz="1080" b="1"/>
            </a:lvl7pPr>
            <a:lvl8pPr marL="2161710" indent="0">
              <a:buNone/>
              <a:defRPr sz="1080" b="1"/>
            </a:lvl8pPr>
            <a:lvl9pPr marL="2470526" indent="0">
              <a:buNone/>
              <a:defRPr sz="10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353020-7BBF-49A4-900E-30653A84B3D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EBB75-9583-49EA-8B8A-AD6917F353B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7715650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4732DB-0D49-4AA8-AB93-B7ACD0229F54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B4880-4FE4-4C90-B13D-37C719FA183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45759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358C6A-B6DB-47C4-9831-FEC62F02127C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6019C-11F5-4AB0-85D3-DBE31C58AD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46451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>
              <a:defRPr sz="2162"/>
            </a:lvl1pPr>
            <a:lvl2pPr>
              <a:defRPr sz="1892"/>
            </a:lvl2pPr>
            <a:lvl3pPr>
              <a:defRPr sz="1622"/>
            </a:lvl3pPr>
            <a:lvl4pPr>
              <a:defRPr sz="1352"/>
            </a:lvl4pPr>
            <a:lvl5pPr>
              <a:defRPr sz="1352"/>
            </a:lvl5pPr>
            <a:lvl6pPr>
              <a:defRPr sz="1352"/>
            </a:lvl6pPr>
            <a:lvl7pPr>
              <a:defRPr sz="1352"/>
            </a:lvl7pPr>
            <a:lvl8pPr>
              <a:defRPr sz="1352"/>
            </a:lvl8pPr>
            <a:lvl9pPr>
              <a:defRPr sz="135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5D98EC-356D-4F39-BBBA-1F74EEDBE324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F1808-8EE8-425A-8862-EFC2F719B03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842458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B9E78B-E81E-4852-880D-7E820F3C53B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B2505-EA42-4452-9A13-A2DAFFEC476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6250107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16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3" y="987427"/>
            <a:ext cx="4629149" cy="4873625"/>
          </a:xfrm>
        </p:spPr>
        <p:txBody>
          <a:bodyPr/>
          <a:lstStyle>
            <a:lvl1pPr marL="0" indent="0">
              <a:buNone/>
              <a:defRPr sz="2162"/>
            </a:lvl1pPr>
            <a:lvl2pPr marL="308816" indent="0">
              <a:buNone/>
              <a:defRPr sz="1892"/>
            </a:lvl2pPr>
            <a:lvl3pPr marL="617631" indent="0">
              <a:buNone/>
              <a:defRPr sz="1622"/>
            </a:lvl3pPr>
            <a:lvl4pPr marL="926447" indent="0">
              <a:buNone/>
              <a:defRPr sz="1352"/>
            </a:lvl4pPr>
            <a:lvl5pPr marL="1235264" indent="0">
              <a:buNone/>
              <a:defRPr sz="1352"/>
            </a:lvl5pPr>
            <a:lvl6pPr marL="1544079" indent="0">
              <a:buNone/>
              <a:defRPr sz="1352"/>
            </a:lvl6pPr>
            <a:lvl7pPr marL="1852895" indent="0">
              <a:buNone/>
              <a:defRPr sz="1352"/>
            </a:lvl7pPr>
            <a:lvl8pPr marL="2161710" indent="0">
              <a:buNone/>
              <a:defRPr sz="1352"/>
            </a:lvl8pPr>
            <a:lvl9pPr marL="2470526" indent="0">
              <a:buNone/>
              <a:defRPr sz="1352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080"/>
            </a:lvl1pPr>
            <a:lvl2pPr marL="308816" indent="0">
              <a:buNone/>
              <a:defRPr sz="945"/>
            </a:lvl2pPr>
            <a:lvl3pPr marL="617631" indent="0">
              <a:buNone/>
              <a:defRPr sz="810"/>
            </a:lvl3pPr>
            <a:lvl4pPr marL="926447" indent="0">
              <a:buNone/>
              <a:defRPr sz="675"/>
            </a:lvl4pPr>
            <a:lvl5pPr marL="1235264" indent="0">
              <a:buNone/>
              <a:defRPr sz="675"/>
            </a:lvl5pPr>
            <a:lvl6pPr marL="1544079" indent="0">
              <a:buNone/>
              <a:defRPr sz="675"/>
            </a:lvl6pPr>
            <a:lvl7pPr marL="1852895" indent="0">
              <a:buNone/>
              <a:defRPr sz="675"/>
            </a:lvl7pPr>
            <a:lvl8pPr marL="2161710" indent="0">
              <a:buNone/>
              <a:defRPr sz="675"/>
            </a:lvl8pPr>
            <a:lvl9pPr marL="2470526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95CCF9-6278-4C2F-8B4B-DEC45C9B11A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94DCB-E163-4732-B816-EA4C49DC891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7939285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2568D0-4401-48EA-A3B7-A8C12227E39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DB088-882E-45AB-9DA5-3964DDFB5C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9854369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6"/>
            <a:ext cx="1971676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8537A9-3463-4316-A6D7-9FE7E310F7B0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C36D5-468E-412D-8820-CCF43627FC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06051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699" cy="2852738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699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3649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729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094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459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824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6189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554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919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5CC9E5-42C7-4396-8A80-914ABACBABD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9C12F-E1E0-48E2-8833-31B984AE20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142894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4"/>
            <a:ext cx="38861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7620D7-997E-4100-BAD8-065EC6F07F9A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2BF21-F241-4E22-856C-B329F35769C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29264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69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681163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496" indent="0">
              <a:buNone/>
              <a:defRPr sz="1900" b="1"/>
            </a:lvl2pPr>
            <a:lvl3pPr marL="872993" indent="0">
              <a:buNone/>
              <a:defRPr sz="1700" b="1"/>
            </a:lvl3pPr>
            <a:lvl4pPr marL="1309489" indent="0">
              <a:buNone/>
              <a:defRPr sz="1500" b="1"/>
            </a:lvl4pPr>
            <a:lvl5pPr marL="1745987" indent="0">
              <a:buNone/>
              <a:defRPr sz="1500" b="1"/>
            </a:lvl5pPr>
            <a:lvl6pPr marL="2182484" indent="0">
              <a:buNone/>
              <a:defRPr sz="1500" b="1"/>
            </a:lvl6pPr>
            <a:lvl7pPr marL="2618980" indent="0">
              <a:buNone/>
              <a:defRPr sz="1500" b="1"/>
            </a:lvl7pPr>
            <a:lvl8pPr marL="3055476" indent="0">
              <a:buNone/>
              <a:defRPr sz="1500" b="1"/>
            </a:lvl8pPr>
            <a:lvl9pPr marL="3491973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D10FC4-73BF-45E8-9B2E-7651D4FBEF5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87972-A8CB-4FFA-B423-AA72BA6DE0A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907498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43E915-4E48-4C79-B971-B5681B72A79B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D883E-400E-4B31-BE60-8A369F827D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1637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44C7BF-E4B0-406E-9C7C-B4A7A12C80E3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29148-B070-4393-8BD3-D839E7ADCE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064785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3" y="987428"/>
            <a:ext cx="4629149" cy="48736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A375C-06AB-4C52-B6E7-18E9A60CA7D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34C6A-06B5-4419-9AFB-AE737C59AC9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271646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3" y="987428"/>
            <a:ext cx="4629149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36496" indent="0">
              <a:buNone/>
              <a:defRPr sz="2700"/>
            </a:lvl2pPr>
            <a:lvl3pPr marL="872993" indent="0">
              <a:buNone/>
              <a:defRPr sz="2300"/>
            </a:lvl3pPr>
            <a:lvl4pPr marL="1309489" indent="0">
              <a:buNone/>
              <a:defRPr sz="1900"/>
            </a:lvl4pPr>
            <a:lvl5pPr marL="1745987" indent="0">
              <a:buNone/>
              <a:defRPr sz="1900"/>
            </a:lvl5pPr>
            <a:lvl6pPr marL="2182484" indent="0">
              <a:buNone/>
              <a:defRPr sz="1900"/>
            </a:lvl6pPr>
            <a:lvl7pPr marL="2618980" indent="0">
              <a:buNone/>
              <a:defRPr sz="1900"/>
            </a:lvl7pPr>
            <a:lvl8pPr marL="3055476" indent="0">
              <a:buNone/>
              <a:defRPr sz="1900"/>
            </a:lvl8pPr>
            <a:lvl9pPr marL="3491973" indent="0">
              <a:buNone/>
              <a:defRPr sz="19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9"/>
          </a:xfrm>
        </p:spPr>
        <p:txBody>
          <a:bodyPr/>
          <a:lstStyle>
            <a:lvl1pPr marL="0" indent="0">
              <a:buNone/>
              <a:defRPr sz="1500"/>
            </a:lvl1pPr>
            <a:lvl2pPr marL="436496" indent="0">
              <a:buNone/>
              <a:defRPr sz="1300"/>
            </a:lvl2pPr>
            <a:lvl3pPr marL="872993" indent="0">
              <a:buNone/>
              <a:defRPr sz="1100"/>
            </a:lvl3pPr>
            <a:lvl4pPr marL="1309489" indent="0">
              <a:buNone/>
              <a:defRPr sz="1000"/>
            </a:lvl4pPr>
            <a:lvl5pPr marL="1745987" indent="0">
              <a:buNone/>
              <a:defRPr sz="1000"/>
            </a:lvl5pPr>
            <a:lvl6pPr marL="2182484" indent="0">
              <a:buNone/>
              <a:defRPr sz="1000"/>
            </a:lvl6pPr>
            <a:lvl7pPr marL="2618980" indent="0">
              <a:buNone/>
              <a:defRPr sz="1000"/>
            </a:lvl7pPr>
            <a:lvl8pPr marL="3055476" indent="0">
              <a:buNone/>
              <a:defRPr sz="1000"/>
            </a:lvl8pPr>
            <a:lvl9pPr marL="349197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4FD90-E81D-43A7-A4CC-7BED0B4C6360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D4C72-A6C1-49E1-B320-3A7E4E0533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513705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94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426" tIns="72713" rIns="145426" bIns="72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</a:defRPr>
            </a:lvl1pPr>
          </a:lstStyle>
          <a:p>
            <a:fld id="{0443C050-4E76-4070-A84E-73494675BB2F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145426" tIns="72713" rIns="145426" bIns="72713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9346B10F-1FC4-4161-9809-DDED9B6F276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xStyles>
    <p:titleStyle>
      <a:lvl1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2pPr>
      <a:lvl3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3pPr>
      <a:lvl4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4pPr>
      <a:lvl5pPr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5pPr>
      <a:lvl6pPr marL="4572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6pPr>
      <a:lvl7pPr marL="9144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7pPr>
      <a:lvl8pPr marL="13716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8pPr>
      <a:lvl9pPr marL="1828800" algn="l" defTabSz="8715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itchFamily="34" charset="0"/>
        </a:defRPr>
      </a:lvl9pPr>
    </p:titleStyle>
    <p:bodyStyle>
      <a:lvl1pPr marL="217488" indent="-217488" algn="l" defTabSz="871538" rtl="0" eaLnBrk="1" fontAlgn="base" hangingPunct="1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4050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613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175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63738" indent="-217488" algn="l" defTabSz="871538" rtl="0" eaLnBrk="1" fontAlgn="base" hangingPunct="1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731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37229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73725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10222" indent="-218249" algn="l" defTabSz="872993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649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299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489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987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2484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980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5476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91973" algn="l" defTabSz="87299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94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898989"/>
                </a:solidFill>
              </a:defRPr>
            </a:lvl1pPr>
          </a:lstStyle>
          <a:p>
            <a:fld id="{9AFF2D5B-65BC-45CB-B113-543A21A8A747}" type="datetimeFigureOut">
              <a:rPr lang="en-GB" altLang="en-US"/>
              <a:pPr/>
              <a:t>23/01/2017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898989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898989"/>
                </a:solidFill>
              </a:defRPr>
            </a:lvl1pPr>
          </a:lstStyle>
          <a:p>
            <a:fld id="{15598156-1345-4E67-A190-1F07307682D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med">
    <p:fade/>
  </p:transition>
  <p:txStyles>
    <p:titleStyle>
      <a:lvl1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2pPr>
      <a:lvl3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3pPr>
      <a:lvl4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4pPr>
      <a:lvl5pPr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5pPr>
      <a:lvl6pPr marL="4572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6pPr>
      <a:lvl7pPr marL="9144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7pPr>
      <a:lvl8pPr marL="13716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8pPr>
      <a:lvl9pPr marL="1828800" algn="l" defTabSz="617538" rtl="0" fontAlgn="base">
        <a:lnSpc>
          <a:spcPct val="90000"/>
        </a:lnSpc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Calibri Light" pitchFamily="34" charset="0"/>
        </a:defRPr>
      </a:lvl9pPr>
    </p:titleStyle>
    <p:bodyStyle>
      <a:lvl1pPr marL="153988" indent="-153988" algn="l" defTabSz="617538" rtl="0" fontAlgn="base">
        <a:lnSpc>
          <a:spcPct val="90000"/>
        </a:lnSpc>
        <a:spcBef>
          <a:spcPts val="6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619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79500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89063" indent="-153988" algn="l" defTabSz="617538" rtl="0" fontAlgn="base">
        <a:lnSpc>
          <a:spcPct val="90000"/>
        </a:lnSpc>
        <a:spcBef>
          <a:spcPts val="338"/>
        </a:spcBef>
        <a:spcAft>
          <a:spcPct val="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98486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2007303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316119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624934" indent="-154409" algn="l" defTabSz="617631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1pPr>
      <a:lvl2pPr marL="30881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2pPr>
      <a:lvl3pPr marL="617631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3pPr>
      <a:lvl4pPr marL="926447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4pPr>
      <a:lvl5pPr marL="1235264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5pPr>
      <a:lvl6pPr marL="1544079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6pPr>
      <a:lvl7pPr marL="1852895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7pPr>
      <a:lvl8pPr marL="2161710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8pPr>
      <a:lvl9pPr marL="2470526" algn="l" defTabSz="617631" rtl="0" eaLnBrk="1" latinLnBrk="0" hangingPunct="1">
        <a:defRPr sz="12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nvironment.gov.au/system/files/pages/63b569ff-ae63-4d7b-be54-16f2e79900e0/files/nga-factsheet5.pdf" TargetMode="External"/><Relationship Id="rId5" Type="http://schemas.openxmlformats.org/officeDocument/2006/relationships/hyperlink" Target="https://cfs.nrcan.gc.ca/terms/browse/F" TargetMode="External"/><Relationship Id="rId4" Type="http://schemas.openxmlformats.org/officeDocument/2006/relationships/hyperlink" Target="http://www.nrs.fs.fed.us/fia/data-tools/state-reports/glossary/default.asp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4.png"/><Relationship Id="rId3" Type="http://schemas.openxmlformats.org/officeDocument/2006/relationships/image" Target="../media/image18.jpe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5" Type="http://schemas.openxmlformats.org/officeDocument/2006/relationships/image" Target="../media/image25.png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3" b="-2"/>
          <a:stretch/>
        </p:blipFill>
        <p:spPr>
          <a:xfrm>
            <a:off x="0" y="0"/>
            <a:ext cx="9144000" cy="5904446"/>
          </a:xfrm>
          <a:prstGeom prst="rect">
            <a:avLst/>
          </a:prstGeom>
          <a:effectLst>
            <a:reflection blurRad="6350" stA="44000" endPos="18000" dir="5400000" sy="-100000" algn="bl" rotWithShape="0"/>
          </a:effectLst>
        </p:spPr>
      </p:pic>
      <p:pic>
        <p:nvPicPr>
          <p:cNvPr id="3075" name="Picture 5" descr="C:\Users\Liam\Dropbox (BGD_058)\BGD_058\8_Communications\Logos\transparent logo\Go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787400"/>
            <a:ext cx="147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862013"/>
            <a:ext cx="10287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C:\Users\Liam\Dropbox (BGD_058)\BGD_058\8_Communications\Logos\Logos\Logo_F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787400"/>
            <a:ext cx="11874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4"/>
          <p:cNvSpPr txBox="1">
            <a:spLocks/>
          </p:cNvSpPr>
          <p:nvPr/>
        </p:nvSpPr>
        <p:spPr>
          <a:xfrm>
            <a:off x="619125" y="1912938"/>
            <a:ext cx="7905750" cy="2149475"/>
          </a:xfrm>
          <a:prstGeom prst="rect">
            <a:avLst/>
          </a:prstGeom>
        </p:spPr>
        <p:txBody>
          <a:bodyPr lIns="218139" tIns="109070" rIns="218139" bIns="109070" anchor="b">
            <a:normAutofit/>
          </a:bodyPr>
          <a:lstStyle>
            <a:lvl1pPr defTabSz="785813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5813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5813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3900" b="1" dirty="0">
                <a:solidFill>
                  <a:srgbClr val="000000"/>
                </a:solidFill>
                <a:latin typeface="Bradley Hand ITC" pitchFamily="66" charset="0"/>
              </a:rPr>
              <a:t>Land feature description</a:t>
            </a:r>
            <a:br>
              <a:rPr lang="en-US" altLang="en-US" sz="5100" b="1" dirty="0">
                <a:solidFill>
                  <a:srgbClr val="FFFFFF"/>
                </a:solidFill>
                <a:latin typeface="Bradley Hand ITC" pitchFamily="66" charset="0"/>
              </a:rPr>
            </a:br>
            <a:endParaRPr lang="en-GB" altLang="en-US" sz="5100" dirty="0">
              <a:solidFill>
                <a:srgbClr val="000000"/>
              </a:solidFill>
              <a:latin typeface="Calibri Light" pitchFamily="34" charset="0"/>
            </a:endParaRPr>
          </a:p>
        </p:txBody>
      </p:sp>
      <p:pic>
        <p:nvPicPr>
          <p:cNvPr id="3079" name="Picture 4" descr="C:\Users\Liam\Dropbox (BGD_058)\BGD_058\8_Communications\Logos\transparent logo\usaid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6081713"/>
            <a:ext cx="19621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6059488"/>
            <a:ext cx="19161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6018213"/>
            <a:ext cx="1030288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3" descr="C:\Users\Liam\Dropbox (BGD_058)\BGD_058\8_Communications\Logos\transparent logo\FAO_logo_Blue_3lines_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5861050"/>
            <a:ext cx="2835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464" y="1425222"/>
            <a:ext cx="361000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do we need to know?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many land feature: </a:t>
            </a:r>
            <a:r>
              <a:rPr lang="en-US" sz="2000" b="1" dirty="0">
                <a:solidFill>
                  <a:srgbClr val="00B0F0"/>
                </a:solidFill>
              </a:rPr>
              <a:t>1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big: </a:t>
            </a:r>
            <a:r>
              <a:rPr lang="en-US" sz="2000" b="1" dirty="0">
                <a:solidFill>
                  <a:srgbClr val="00B0F0"/>
                </a:solidFill>
              </a:rPr>
              <a:t>More than 0.5 ha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Crown cover: </a:t>
            </a:r>
            <a:r>
              <a:rPr lang="en-US" sz="2000" b="1" dirty="0">
                <a:solidFill>
                  <a:srgbClr val="00B0F0"/>
                </a:solidFill>
              </a:rPr>
              <a:t>0%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objects:  </a:t>
            </a:r>
            <a:r>
              <a:rPr lang="en-US" sz="2000" b="1" dirty="0">
                <a:solidFill>
                  <a:srgbClr val="00B0F0"/>
                </a:solidFill>
              </a:rPr>
              <a:t>crop, water.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Characteristics of objects: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Vegetated:</a:t>
            </a:r>
            <a:r>
              <a:rPr lang="en-US" sz="2000" dirty="0"/>
              <a:t> name, crop pattern, cultivation state, water supply,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Water:</a:t>
            </a:r>
            <a:r>
              <a:rPr lang="en-US" sz="2000" dirty="0"/>
              <a:t> type, salinity, cover percentage, comments, etc.</a:t>
            </a:r>
          </a:p>
          <a:p>
            <a:pPr marL="171450" indent="-171450">
              <a:buFontTx/>
              <a:buChar char="-"/>
            </a:pPr>
            <a:endParaRPr lang="en-US" sz="2000" dirty="0"/>
          </a:p>
          <a:p>
            <a:pPr marL="171450" indent="-171450">
              <a:buFontTx/>
              <a:buChar char="-"/>
            </a:pPr>
            <a:endParaRPr lang="en-US" sz="2000" dirty="0"/>
          </a:p>
          <a:p>
            <a:pPr marL="171450" indent="-171450">
              <a:buFontTx/>
              <a:buChar char="-"/>
            </a:pPr>
            <a:endParaRPr lang="en-US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1473509"/>
            <a:ext cx="5363542" cy="402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50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464" y="1425222"/>
            <a:ext cx="361000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do we need to know?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many land feature: </a:t>
            </a:r>
            <a:r>
              <a:rPr lang="en-US" sz="2000" b="1" dirty="0">
                <a:solidFill>
                  <a:srgbClr val="00B0F0"/>
                </a:solidFill>
              </a:rPr>
              <a:t>1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big: </a:t>
            </a:r>
            <a:r>
              <a:rPr lang="en-US" sz="2000" b="1" dirty="0">
                <a:solidFill>
                  <a:srgbClr val="00B0F0"/>
                </a:solidFill>
              </a:rPr>
              <a:t>More than 0.5 ha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Crown cover: </a:t>
            </a:r>
            <a:r>
              <a:rPr lang="en-US" sz="2000" b="1" dirty="0">
                <a:solidFill>
                  <a:srgbClr val="00B0F0"/>
                </a:solidFill>
              </a:rPr>
              <a:t>0-5%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objects: </a:t>
            </a:r>
            <a:r>
              <a:rPr lang="en-US" sz="2000" b="1" dirty="0">
                <a:solidFill>
                  <a:srgbClr val="00B0F0"/>
                </a:solidFill>
              </a:rPr>
              <a:t> tree, shrub, building, water.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Characteristics of objects: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Vegetated:</a:t>
            </a:r>
            <a:r>
              <a:rPr lang="en-US" sz="2000" dirty="0"/>
              <a:t> object type, artificiality, object cover, growth form, management,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Non-vegetated:</a:t>
            </a:r>
            <a:r>
              <a:rPr lang="en-US" sz="2000" dirty="0"/>
              <a:t> type, surface percentage,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Water:</a:t>
            </a:r>
            <a:r>
              <a:rPr lang="en-US" sz="2000" dirty="0"/>
              <a:t> type, salinity, cover percentage, comments, etc.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9814"/>
            <a:ext cx="5295331" cy="397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0059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464" y="1425222"/>
            <a:ext cx="361000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do we need to know?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many land feature: </a:t>
            </a:r>
            <a:r>
              <a:rPr lang="en-US" sz="2000" b="1" dirty="0">
                <a:solidFill>
                  <a:srgbClr val="00B0F0"/>
                </a:solidFill>
              </a:rPr>
              <a:t>2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big: </a:t>
            </a:r>
            <a:r>
              <a:rPr lang="en-US" sz="2000" b="1" dirty="0">
                <a:solidFill>
                  <a:srgbClr val="00B0F0"/>
                </a:solidFill>
              </a:rPr>
              <a:t>More than 0.5 ha (each)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Crown cover: </a:t>
            </a:r>
            <a:r>
              <a:rPr lang="en-US" sz="2000" b="1" dirty="0">
                <a:solidFill>
                  <a:srgbClr val="00B0F0"/>
                </a:solidFill>
              </a:rPr>
              <a:t>40-50%, 0%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objects: </a:t>
            </a:r>
            <a:r>
              <a:rPr lang="en-US" sz="2000" b="1" dirty="0">
                <a:solidFill>
                  <a:srgbClr val="00B0F0"/>
                </a:solidFill>
              </a:rPr>
              <a:t> tree, shrub, crop, etc.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Characteristics of objects: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 (land feature1):</a:t>
            </a:r>
            <a:r>
              <a:rPr lang="en-US" sz="2000" dirty="0"/>
              <a:t> object type, artificiality, object cover, growth form, management,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 (land feature2):</a:t>
            </a:r>
            <a:r>
              <a:rPr lang="en-US" sz="2000" dirty="0"/>
              <a:t> name, crop pattern, cultivation state, water supply, comments, etc.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8" y="1504580"/>
            <a:ext cx="5268034" cy="3804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05465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464" y="1425222"/>
            <a:ext cx="361000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do we need to know?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many land feature: 1</a:t>
            </a:r>
            <a:endParaRPr lang="en-US" sz="2000" b="1" dirty="0">
              <a:solidFill>
                <a:srgbClr val="00B0F0"/>
              </a:solidFill>
            </a:endParaRPr>
          </a:p>
          <a:p>
            <a:pPr marL="171450" indent="-171450">
              <a:buFontTx/>
              <a:buChar char="-"/>
            </a:pPr>
            <a:r>
              <a:rPr lang="en-US" sz="2000" dirty="0"/>
              <a:t>How big: </a:t>
            </a:r>
            <a:r>
              <a:rPr lang="en-US" sz="2000" b="1" dirty="0">
                <a:solidFill>
                  <a:srgbClr val="00B0F0"/>
                </a:solidFill>
              </a:rPr>
              <a:t>More than 0.5 ha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Crown cover: </a:t>
            </a:r>
            <a:r>
              <a:rPr lang="en-US" sz="2000" b="1" dirty="0">
                <a:solidFill>
                  <a:srgbClr val="00B0F0"/>
                </a:solidFill>
              </a:rPr>
              <a:t>40-50%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objects: </a:t>
            </a:r>
            <a:r>
              <a:rPr lang="en-US" sz="2000" b="1" dirty="0">
                <a:solidFill>
                  <a:srgbClr val="00B0F0"/>
                </a:solidFill>
              </a:rPr>
              <a:t> tree, crop, etc..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Characteristics of objects: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Vegetated:</a:t>
            </a:r>
            <a:r>
              <a:rPr lang="en-US" sz="2000" dirty="0"/>
              <a:t> object type, artificiality, object cover, growth form, management,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Vegetated:</a:t>
            </a:r>
            <a:r>
              <a:rPr lang="en-US" sz="2000" dirty="0"/>
              <a:t> name, crop pattern, cultivation state, water supply, comments, etc.</a:t>
            </a:r>
          </a:p>
        </p:txBody>
      </p:sp>
      <p:pic>
        <p:nvPicPr>
          <p:cNvPr id="8194" name="Picture 2" descr="Image result for agrofores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34404"/>
            <a:ext cx="5292156" cy="351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11758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464" y="1425222"/>
            <a:ext cx="361000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do we need to know?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many land feature: 1</a:t>
            </a:r>
            <a:endParaRPr lang="en-US" sz="2000" b="1" dirty="0">
              <a:solidFill>
                <a:srgbClr val="00B0F0"/>
              </a:solidFill>
            </a:endParaRPr>
          </a:p>
          <a:p>
            <a:pPr marL="171450" indent="-171450">
              <a:buFontTx/>
              <a:buChar char="-"/>
            </a:pPr>
            <a:r>
              <a:rPr lang="en-US" sz="2000" dirty="0"/>
              <a:t>How big: </a:t>
            </a:r>
            <a:r>
              <a:rPr lang="en-US" sz="2000" b="1" dirty="0">
                <a:solidFill>
                  <a:srgbClr val="00B0F0"/>
                </a:solidFill>
              </a:rPr>
              <a:t>More than 0.5 ha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Crown cover: </a:t>
            </a:r>
            <a:r>
              <a:rPr lang="en-US" sz="2000" b="1" dirty="0">
                <a:solidFill>
                  <a:srgbClr val="00B0F0"/>
                </a:solidFill>
              </a:rPr>
              <a:t>60-80%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objects: </a:t>
            </a:r>
            <a:r>
              <a:rPr lang="en-US" sz="2000" b="1" dirty="0">
                <a:solidFill>
                  <a:srgbClr val="00B0F0"/>
                </a:solidFill>
              </a:rPr>
              <a:t> tree, water, etc..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Characteristics of objects: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Vegetated:</a:t>
            </a:r>
            <a:r>
              <a:rPr lang="en-US" sz="2000" dirty="0"/>
              <a:t> object type, artificiality, object cover, growth form, management, comments, etc.</a:t>
            </a:r>
          </a:p>
          <a:p>
            <a:pPr marL="577850" lvl="1" indent="-171450">
              <a:buFontTx/>
              <a:buChar char="-"/>
            </a:pPr>
            <a:r>
              <a:rPr lang="en-US" sz="2000" b="1" dirty="0">
                <a:solidFill>
                  <a:srgbClr val="00B0F0"/>
                </a:solidFill>
              </a:rPr>
              <a:t>Water:</a:t>
            </a:r>
            <a:r>
              <a:rPr lang="en-US" sz="2000" dirty="0"/>
              <a:t> type, salinity, cover percentage, comments, etc.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0"/>
          <a:stretch/>
        </p:blipFill>
        <p:spPr bwMode="auto">
          <a:xfrm>
            <a:off x="3174" y="1515226"/>
            <a:ext cx="5174881" cy="38116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86964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LAND FEATURE DATA COLLECTION (7)</a:t>
            </a:r>
          </a:p>
        </p:txBody>
      </p:sp>
      <p:sp>
        <p:nvSpPr>
          <p:cNvPr id="2" name="Rectangle 1"/>
          <p:cNvSpPr/>
          <p:nvPr/>
        </p:nvSpPr>
        <p:spPr>
          <a:xfrm>
            <a:off x="483077" y="1349450"/>
            <a:ext cx="84132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Land Feature data is collected on all visited plots regardless of the presence of trees.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Land Feature data are measured if the </a:t>
            </a:r>
            <a:r>
              <a:rPr lang="en-US" sz="2400" b="1" dirty="0">
                <a:solidFill>
                  <a:srgbClr val="002060"/>
                </a:solidFill>
              </a:rPr>
              <a:t>PLOT_STATUS &lt;4</a:t>
            </a:r>
            <a:endParaRPr lang="en-US" sz="2400" dirty="0">
              <a:solidFill>
                <a:srgbClr val="00206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979199"/>
              </p:ext>
            </p:extLst>
          </p:nvPr>
        </p:nvGraphicFramePr>
        <p:xfrm>
          <a:off x="483077" y="3137350"/>
          <a:ext cx="8212167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4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8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+mn-lt"/>
                          <a:ea typeface="+mn-ea"/>
                          <a:cs typeface="+mn-cs"/>
                        </a:rPr>
                        <a:t>Plot_status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Description</a:t>
                      </a:r>
                      <a:endParaRPr lang="en-US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Sampled completely (5 subplots accessible and measured)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US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Partially sampled (at least one subplot is measured)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US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Inaccessible plot but Land Feature parameters measured from distance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Not sampled – None of the parameter is measured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18717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LAND FEATURE DETAILS (7.1)</a:t>
            </a:r>
          </a:p>
          <a:p>
            <a:r>
              <a:rPr lang="en-US" altLang="en-US" sz="3200" b="1" dirty="0">
                <a:latin typeface="Bradley Hand ITC" pitchFamily="66" charset="0"/>
              </a:rPr>
              <a:t>NUMBER OF LAND FEATURE 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66" y="1653020"/>
            <a:ext cx="4761865" cy="37922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380999" y="1634278"/>
            <a:ext cx="36480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combination of objects within a homogeneous area of land constitutes a land feature.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There may be more than one homogeneous land feature that falls across the plot.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B0F0"/>
                </a:solidFill>
              </a:rPr>
              <a:t>At least one land feature </a:t>
            </a:r>
            <a:r>
              <a:rPr lang="en-US" sz="2000" dirty="0"/>
              <a:t>will be described for every visited plot regardless of the presence of trees.</a:t>
            </a:r>
          </a:p>
        </p:txBody>
      </p:sp>
    </p:spTree>
    <p:extLst>
      <p:ext uri="{BB962C8B-B14F-4D97-AF65-F5344CB8AC3E}">
        <p14:creationId xmlns:p14="http://schemas.microsoft.com/office/powerpoint/2010/main" val="131463628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NUMBER OF LAND FEATURE</a:t>
            </a:r>
          </a:p>
          <a:p>
            <a:pPr algn="ctr"/>
            <a:r>
              <a:rPr lang="en-US" altLang="en-US" sz="2400" b="1" dirty="0">
                <a:solidFill>
                  <a:srgbClr val="0070C0"/>
                </a:solidFill>
                <a:latin typeface="Bradley Hand ITC" pitchFamily="66" charset="0"/>
              </a:rPr>
              <a:t>Getting support from aerial photo of 200m by 200m</a:t>
            </a:r>
            <a:r>
              <a:rPr lang="en-US" altLang="en-US" sz="3200" b="1" dirty="0">
                <a:solidFill>
                  <a:srgbClr val="0070C0"/>
                </a:solidFill>
                <a:latin typeface="Bradley Hand ITC" pitchFamily="66" charset="0"/>
              </a:rPr>
              <a:t> </a:t>
            </a:r>
          </a:p>
        </p:txBody>
      </p:sp>
      <p:pic>
        <p:nvPicPr>
          <p:cNvPr id="1027" name="Picture 3" descr="Z:\2_Staff_Folders\Rashed\ppt\ToT_NFI\Land_feature\GE_image\Im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1" t="9210" r="25312" b="8744"/>
          <a:stretch/>
        </p:blipFill>
        <p:spPr bwMode="auto">
          <a:xfrm>
            <a:off x="1447799" y="1457857"/>
            <a:ext cx="2560320" cy="254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:\2_Staff_Folders\Rashed\ppt\ToT_NFI\Land_feature\GE_image\Im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6" t="10532" r="26979" b="7422"/>
          <a:stretch/>
        </p:blipFill>
        <p:spPr bwMode="auto">
          <a:xfrm>
            <a:off x="4952999" y="1457857"/>
            <a:ext cx="2560320" cy="260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Z:\2_Staff_Folders\Rashed\ppt\ToT_NFI\Land_feature\GE_image\Im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7" t="8406" r="26875" b="10951"/>
          <a:stretch/>
        </p:blipFill>
        <p:spPr bwMode="auto">
          <a:xfrm>
            <a:off x="1495423" y="4220846"/>
            <a:ext cx="2560320" cy="254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Z:\2_Staff_Folders\Rashed\ppt\ToT_NFI\Land_feature\GE_image\Im1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t="12136" r="29062" b="14644"/>
          <a:stretch/>
        </p:blipFill>
        <p:spPr bwMode="auto">
          <a:xfrm>
            <a:off x="4972049" y="4210723"/>
            <a:ext cx="2560320" cy="259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07056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7.1.2 LAND FEATURE STATUS [</a:t>
            </a:r>
            <a:r>
              <a:rPr lang="en-US" altLang="en-US" sz="3200" b="1" dirty="0" err="1">
                <a:latin typeface="Bradley Hand ITC" pitchFamily="66" charset="0"/>
              </a:rPr>
              <a:t>lf_status</a:t>
            </a:r>
            <a:r>
              <a:rPr lang="en-US" altLang="en-US" sz="3200" b="1" dirty="0">
                <a:latin typeface="Bradley Hand ITC" pitchFamily="66" charset="0"/>
              </a:rPr>
              <a:t>]</a:t>
            </a:r>
          </a:p>
        </p:txBody>
      </p:sp>
      <p:sp>
        <p:nvSpPr>
          <p:cNvPr id="6" name="Rectangle 5"/>
          <p:cNvSpPr/>
          <p:nvPr/>
        </p:nvSpPr>
        <p:spPr>
          <a:xfrm>
            <a:off x="427726" y="1174116"/>
            <a:ext cx="828135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geographic reference point must be assigned for each Land Feature.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This is used as a reference to link satellite imagery to the Land Feature type.</a:t>
            </a:r>
          </a:p>
          <a:p>
            <a:endParaRPr lang="en-US" sz="1400" b="1" dirty="0"/>
          </a:p>
          <a:p>
            <a:r>
              <a:rPr lang="en-US" sz="2400" b="1" dirty="0"/>
              <a:t>                  </a:t>
            </a:r>
            <a:r>
              <a:rPr lang="en-US" sz="2400" b="1" dirty="0">
                <a:solidFill>
                  <a:srgbClr val="0070C0"/>
                </a:solidFill>
              </a:rPr>
              <a:t>Two potential cases</a:t>
            </a:r>
          </a:p>
        </p:txBody>
      </p:sp>
      <p:sp>
        <p:nvSpPr>
          <p:cNvPr id="8" name="Rectangle 7"/>
          <p:cNvSpPr/>
          <p:nvPr/>
        </p:nvSpPr>
        <p:spPr>
          <a:xfrm>
            <a:off x="410346" y="4707315"/>
            <a:ext cx="23707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Only one land feature: the plot </a:t>
            </a:r>
            <a:r>
              <a:rPr lang="en-US" sz="2000" dirty="0" err="1"/>
              <a:t>centre</a:t>
            </a:r>
            <a:r>
              <a:rPr lang="en-US" sz="2000" dirty="0"/>
              <a:t> is used as the location by default</a:t>
            </a:r>
          </a:p>
        </p:txBody>
      </p:sp>
      <p:sp>
        <p:nvSpPr>
          <p:cNvPr id="9" name="Rectangle 8"/>
          <p:cNvSpPr/>
          <p:nvPr/>
        </p:nvSpPr>
        <p:spPr>
          <a:xfrm>
            <a:off x="2996780" y="4707315"/>
            <a:ext cx="27658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Multiple land features: indicate the selected subplot </a:t>
            </a:r>
            <a:r>
              <a:rPr lang="en-US" sz="2000" dirty="0" err="1"/>
              <a:t>centre</a:t>
            </a:r>
            <a:r>
              <a:rPr lang="en-US" sz="2000" dirty="0"/>
              <a:t> (1 to 5) that best represents the land feature</a:t>
            </a:r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29" y="2562801"/>
            <a:ext cx="5363641" cy="2101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Z:\2_Staff_Folders\Rashed\ppt\ToT_NFI\Land_feature\Screenshots\V14\Screenshot_2016-10-18-13-21-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2468880"/>
            <a:ext cx="274320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767002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7.1.2 LAND FEATURE STATUS [</a:t>
            </a:r>
            <a:r>
              <a:rPr lang="en-US" altLang="en-US" sz="3200" b="1" dirty="0" err="1">
                <a:latin typeface="Bradley Hand ITC" pitchFamily="66" charset="0"/>
              </a:rPr>
              <a:t>lf_status</a:t>
            </a:r>
            <a:r>
              <a:rPr lang="en-US" altLang="en-US" sz="3200" b="1" dirty="0">
                <a:latin typeface="Bradley Hand ITC" pitchFamily="66" charset="0"/>
              </a:rPr>
              <a:t>]</a:t>
            </a:r>
          </a:p>
        </p:txBody>
      </p:sp>
      <p:pic>
        <p:nvPicPr>
          <p:cNvPr id="15" name="Picture 3" descr="Z:\2_Staff_Folders\Rashed\ppt\ToT_NFI\Land_feature\GE_image\Im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1" t="9210" r="25312" b="8744"/>
          <a:stretch/>
        </p:blipFill>
        <p:spPr bwMode="auto">
          <a:xfrm>
            <a:off x="1447799" y="1457857"/>
            <a:ext cx="2560320" cy="254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Z:\2_Staff_Folders\Rashed\ppt\ToT_NFI\Land_feature\GE_image\Im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6" t="10532" r="26979" b="7422"/>
          <a:stretch/>
        </p:blipFill>
        <p:spPr bwMode="auto">
          <a:xfrm>
            <a:off x="4952999" y="1457857"/>
            <a:ext cx="2560320" cy="260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Z:\2_Staff_Folders\Rashed\ppt\ToT_NFI\Land_feature\GE_image\Im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7" t="8406" r="26875" b="10951"/>
          <a:stretch/>
        </p:blipFill>
        <p:spPr bwMode="auto">
          <a:xfrm>
            <a:off x="1495423" y="4220846"/>
            <a:ext cx="2560320" cy="254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Z:\2_Staff_Folders\Rashed\ppt\ToT_NFI\Land_feature\GE_image\Im1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t="12136" r="29062" b="14644"/>
          <a:stretch/>
        </p:blipFill>
        <p:spPr bwMode="auto">
          <a:xfrm>
            <a:off x="4972049" y="4210723"/>
            <a:ext cx="2560320" cy="259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90574" y="886000"/>
            <a:ext cx="7800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000" b="1" dirty="0">
                <a:solidFill>
                  <a:srgbClr val="0070C0"/>
                </a:solidFill>
                <a:latin typeface="Bradley Hand ITC" pitchFamily="66" charset="0"/>
              </a:rPr>
              <a:t>Getting support from aerial photo of 200m by 200m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88768" y="4220846"/>
            <a:ext cx="14164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Center subplot</a:t>
            </a:r>
          </a:p>
        </p:txBody>
      </p:sp>
      <p:sp>
        <p:nvSpPr>
          <p:cNvPr id="4" name="Rectangle 3"/>
          <p:cNvSpPr/>
          <p:nvPr/>
        </p:nvSpPr>
        <p:spPr>
          <a:xfrm>
            <a:off x="59896" y="1457857"/>
            <a:ext cx="1200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East subplot</a:t>
            </a:r>
          </a:p>
        </p:txBody>
      </p:sp>
      <p:sp>
        <p:nvSpPr>
          <p:cNvPr id="5" name="Rectangle 4"/>
          <p:cNvSpPr/>
          <p:nvPr/>
        </p:nvSpPr>
        <p:spPr>
          <a:xfrm>
            <a:off x="60493" y="1957272"/>
            <a:ext cx="12825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West subplot</a:t>
            </a:r>
          </a:p>
        </p:txBody>
      </p:sp>
      <p:sp>
        <p:nvSpPr>
          <p:cNvPr id="6" name="Rectangle 5"/>
          <p:cNvSpPr/>
          <p:nvPr/>
        </p:nvSpPr>
        <p:spPr>
          <a:xfrm>
            <a:off x="7495972" y="1457857"/>
            <a:ext cx="12825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West subplot</a:t>
            </a:r>
          </a:p>
        </p:txBody>
      </p:sp>
      <p:sp>
        <p:nvSpPr>
          <p:cNvPr id="7" name="Rectangle 6"/>
          <p:cNvSpPr/>
          <p:nvPr/>
        </p:nvSpPr>
        <p:spPr>
          <a:xfrm>
            <a:off x="7509455" y="1986911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North subplot</a:t>
            </a:r>
          </a:p>
        </p:txBody>
      </p:sp>
      <p:sp>
        <p:nvSpPr>
          <p:cNvPr id="8" name="Rectangle 7"/>
          <p:cNvSpPr/>
          <p:nvPr/>
        </p:nvSpPr>
        <p:spPr>
          <a:xfrm>
            <a:off x="7585954" y="4228198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North subplot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78431" y="4595396"/>
            <a:ext cx="1200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East subplot</a:t>
            </a:r>
          </a:p>
        </p:txBody>
      </p:sp>
    </p:spTree>
    <p:extLst>
      <p:ext uri="{BB962C8B-B14F-4D97-AF65-F5344CB8AC3E}">
        <p14:creationId xmlns:p14="http://schemas.microsoft.com/office/powerpoint/2010/main" val="34671965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3175" y="147"/>
            <a:ext cx="654797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6600" b="1" dirty="0">
                <a:latin typeface="Bradley Hand ITC" pitchFamily="66" charset="0"/>
              </a:rPr>
              <a:t>What is a forest?</a:t>
            </a:r>
            <a:endParaRPr lang="en-US" altLang="en-US" sz="3200" b="1" dirty="0">
              <a:latin typeface="Bradley Hand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1" y="1108143"/>
            <a:ext cx="3733800" cy="212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996" y="1085866"/>
            <a:ext cx="5133412" cy="2146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3465211"/>
            <a:ext cx="37369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Definition in FRA 2015 Working Paper 180</a:t>
            </a:r>
          </a:p>
          <a:p>
            <a:r>
              <a:rPr lang="en-US" dirty="0"/>
              <a:t>Land spanning more than </a:t>
            </a:r>
            <a:r>
              <a:rPr lang="en-US" dirty="0">
                <a:solidFill>
                  <a:srgbClr val="FF0000"/>
                </a:solidFill>
              </a:rPr>
              <a:t>0.5 hectares </a:t>
            </a:r>
            <a:r>
              <a:rPr lang="en-US" dirty="0"/>
              <a:t>with trees </a:t>
            </a:r>
            <a:r>
              <a:rPr lang="en-US" dirty="0">
                <a:solidFill>
                  <a:srgbClr val="FF0000"/>
                </a:solidFill>
              </a:rPr>
              <a:t>higher than 5 meters </a:t>
            </a:r>
            <a:r>
              <a:rPr lang="en-US" dirty="0"/>
              <a:t>and a canopy cover of </a:t>
            </a:r>
            <a:r>
              <a:rPr lang="en-US" dirty="0">
                <a:solidFill>
                  <a:srgbClr val="FF0000"/>
                </a:solidFill>
              </a:rPr>
              <a:t>more than 10 percent</a:t>
            </a:r>
            <a:r>
              <a:rPr lang="en-US" dirty="0"/>
              <a:t>, or trees able to reach these thresholds in situ. It does not include land that is predominantly under agricultural or urban land use. 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3955996" y="468783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hlinkClick r:id="rId4"/>
              </a:rPr>
              <a:t>USDA Forest Service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/>
              <a:t>Forest land</a:t>
            </a:r>
            <a:r>
              <a:rPr lang="en-US" dirty="0"/>
              <a:t>: Land that has </a:t>
            </a:r>
            <a:r>
              <a:rPr lang="en-US" dirty="0">
                <a:solidFill>
                  <a:srgbClr val="FF0000"/>
                </a:solidFill>
              </a:rPr>
              <a:t>at least 10 percent </a:t>
            </a:r>
            <a:r>
              <a:rPr lang="en-US" dirty="0"/>
              <a:t>crown cover by live tally trees of any size or has had </a:t>
            </a:r>
            <a:r>
              <a:rPr lang="en-US" dirty="0">
                <a:solidFill>
                  <a:srgbClr val="FF0000"/>
                </a:solidFill>
              </a:rPr>
              <a:t>at least 10 percent</a:t>
            </a:r>
            <a:r>
              <a:rPr lang="en-US" dirty="0"/>
              <a:t> canopy cover of live tally species in the past, based on the presence of stumps, snags, or other evidence. To qualify, the area must be </a:t>
            </a:r>
            <a:r>
              <a:rPr lang="en-US" dirty="0">
                <a:solidFill>
                  <a:srgbClr val="FF0000"/>
                </a:solidFill>
              </a:rPr>
              <a:t>at least 1.0 acre</a:t>
            </a:r>
            <a:r>
              <a:rPr lang="en-US" dirty="0"/>
              <a:t> in size and </a:t>
            </a:r>
            <a:r>
              <a:rPr lang="en-US" dirty="0">
                <a:solidFill>
                  <a:srgbClr val="FF0000"/>
                </a:solidFill>
              </a:rPr>
              <a:t>120.0 feet </a:t>
            </a:r>
            <a:r>
              <a:rPr lang="en-US" dirty="0"/>
              <a:t>wide.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996" y="341904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hlinkClick r:id="rId5"/>
              </a:rPr>
              <a:t>Natural Resources Canada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dirty="0"/>
              <a:t>Ecosystem that generally covers </a:t>
            </a:r>
            <a:r>
              <a:rPr lang="en-US" dirty="0">
                <a:solidFill>
                  <a:srgbClr val="FF0000"/>
                </a:solidFill>
              </a:rPr>
              <a:t>a large area </a:t>
            </a:r>
            <a:r>
              <a:rPr lang="en-US" dirty="0"/>
              <a:t>and is composed of woody vegetation dominated by </a:t>
            </a:r>
            <a:r>
              <a:rPr lang="en-US" dirty="0">
                <a:solidFill>
                  <a:srgbClr val="FF0000"/>
                </a:solidFill>
              </a:rPr>
              <a:t>trees</a:t>
            </a:r>
            <a:r>
              <a:rPr lang="en-US" dirty="0"/>
              <a:t> growing in a relatively dense pattern.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823" y="5495299"/>
            <a:ext cx="373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hlinkClick r:id="rId6"/>
              </a:rPr>
              <a:t>Australia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dirty="0"/>
              <a:t>Vegetation that has a height of </a:t>
            </a:r>
            <a:r>
              <a:rPr lang="en-US" dirty="0">
                <a:solidFill>
                  <a:srgbClr val="FF0000"/>
                </a:solidFill>
              </a:rPr>
              <a:t>2 </a:t>
            </a:r>
            <a:r>
              <a:rPr lang="en-US" dirty="0" err="1">
                <a:solidFill>
                  <a:srgbClr val="FF0000"/>
                </a:solidFill>
              </a:rPr>
              <a:t>metres</a:t>
            </a:r>
            <a:r>
              <a:rPr lang="en-US" dirty="0"/>
              <a:t>, crown canopy cover of </a:t>
            </a:r>
            <a:r>
              <a:rPr lang="en-US" dirty="0">
                <a:solidFill>
                  <a:srgbClr val="FF0000"/>
                </a:solidFill>
              </a:rPr>
              <a:t>at least 20% </a:t>
            </a:r>
            <a:r>
              <a:rPr lang="en-US" dirty="0"/>
              <a:t>and a minimum forest area of </a:t>
            </a:r>
            <a:r>
              <a:rPr lang="en-US" dirty="0">
                <a:solidFill>
                  <a:srgbClr val="FF0000"/>
                </a:solidFill>
              </a:rPr>
              <a:t>0.2 hectares</a:t>
            </a:r>
            <a:r>
              <a:rPr lang="en-US" dirty="0"/>
              <a:t>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4350" y="1616899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7.1.3	SIZE OF LAND FEATURE	43</a:t>
            </a:r>
            <a:endParaRPr lang="en-US" dirty="0"/>
          </a:p>
          <a:p>
            <a:r>
              <a:rPr lang="en-GB" dirty="0"/>
              <a:t>7.1.4	OWNER GROUP		44</a:t>
            </a:r>
            <a:endParaRPr lang="en-US" dirty="0"/>
          </a:p>
          <a:p>
            <a:r>
              <a:rPr lang="en-GB" dirty="0"/>
              <a:t>7.1.5	LEGAL STATUS		44</a:t>
            </a:r>
            <a:endParaRPr lang="en-US" dirty="0"/>
          </a:p>
          <a:p>
            <a:r>
              <a:rPr lang="en-GB" dirty="0"/>
              <a:t>7.1.6	LAND FEATURE SERVICES	45</a:t>
            </a:r>
            <a:endParaRPr lang="en-US" dirty="0"/>
          </a:p>
          <a:p>
            <a:r>
              <a:rPr lang="en-GB" dirty="0"/>
              <a:t>7.1.7	CROWN COVER		45</a:t>
            </a:r>
            <a:endParaRPr lang="en-US" dirty="0"/>
          </a:p>
          <a:p>
            <a:r>
              <a:rPr lang="en-GB" dirty="0"/>
              <a:t>7.1.7.1	CROWN COVER %(MIN)	46</a:t>
            </a:r>
            <a:endParaRPr lang="en-US" dirty="0"/>
          </a:p>
          <a:p>
            <a:r>
              <a:rPr lang="en-GB" dirty="0"/>
              <a:t>7.1.7.2	CROWN COVER % (MAX)	46</a:t>
            </a:r>
            <a:endParaRPr lang="en-US" dirty="0"/>
          </a:p>
          <a:p>
            <a:r>
              <a:rPr lang="en-GB" dirty="0"/>
              <a:t>7.1.8	LAND FEATURE ISSUES	46</a:t>
            </a:r>
            <a:endParaRPr lang="en-US" dirty="0"/>
          </a:p>
        </p:txBody>
      </p:sp>
      <p:pic>
        <p:nvPicPr>
          <p:cNvPr id="8" name="Picture 3" descr="Z:\2_Staff_Folders\Rashed\ppt\ToT_NFI\Land_feature\Screenshots\V14\Screenshot_2016-10-18-13-23-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6000750" y="188148"/>
            <a:ext cx="3074753" cy="245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Z:\2_Staff_Folders\Rashed\ppt\ToT_NFI\Land_feature\Screenshots\V14\Screenshot_2016-10-18-13-23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870200"/>
            <a:ext cx="2492375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248421" y="188148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LAND FEATURE  VARIABLES</a:t>
            </a:r>
          </a:p>
        </p:txBody>
      </p:sp>
    </p:spTree>
    <p:extLst>
      <p:ext uri="{BB962C8B-B14F-4D97-AF65-F5344CB8AC3E}">
        <p14:creationId xmlns:p14="http://schemas.microsoft.com/office/powerpoint/2010/main" val="353828910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7.1.7 CROWN COVER (MIN-MAX)</a:t>
            </a:r>
          </a:p>
        </p:txBody>
      </p:sp>
      <p:sp>
        <p:nvSpPr>
          <p:cNvPr id="2" name="Rectangle 1"/>
          <p:cNvSpPr/>
          <p:nvPr/>
        </p:nvSpPr>
        <p:spPr>
          <a:xfrm>
            <a:off x="648470" y="1052781"/>
            <a:ext cx="809871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 ‘crown’ is treated as a single area so the variability of leaf area is not considered.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Crown cover considers the total area of crown where the crown is measured at its outer extremity (a).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 CROWN COVER value should be representative of the entire land feature and is assigned as a range such as 80-100% (b) or 40-60% (c) based on expert judgment in the field.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5" y="3299550"/>
            <a:ext cx="8983170" cy="355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896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7.1.9 PHOTO  AND PHOTO POSITION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48471" y="2475347"/>
            <a:ext cx="47433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The aspect the photo is taken from should be recorded based on the diagram below. If you are inside of the land feature you have option numbers 1 to 4 indicating the direction of your position. If you are outside of the land feature the photo position will be 5 to 8.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471" y="1542471"/>
            <a:ext cx="4743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When collected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Following each picture taken</a:t>
            </a:r>
          </a:p>
        </p:txBody>
      </p:sp>
      <p:pic>
        <p:nvPicPr>
          <p:cNvPr id="10242" name="Picture 2" descr="Z:\2_Staff_Folders\Rashed\ppt\ToT_NFI\Land_feature\Screenshots\V14\Screenshot_2016-10-18-13-43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2475347"/>
            <a:ext cx="274320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86" y="4622282"/>
            <a:ext cx="2390775" cy="1990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0660455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426982" y="184748"/>
            <a:ext cx="83431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7.2 LAND FEATURE OBJECT DESCRIPTION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982" y="2067908"/>
            <a:ext cx="2430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VEGETATION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26982" y="4591913"/>
            <a:ext cx="2430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NON-VEGETATED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26982" y="5880809"/>
            <a:ext cx="2430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WATER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58035" y="1739704"/>
            <a:ext cx="4572000" cy="255454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r>
              <a:rPr lang="en-GB" dirty="0"/>
              <a:t>7.2.4	ARTIFICIALITY			49</a:t>
            </a:r>
            <a:endParaRPr lang="en-US" dirty="0"/>
          </a:p>
          <a:p>
            <a:r>
              <a:rPr lang="en-GB" dirty="0"/>
              <a:t>7.2.5	OBJECT PERCENTAGE OF COVER	50</a:t>
            </a:r>
            <a:endParaRPr lang="en-US" dirty="0"/>
          </a:p>
          <a:p>
            <a:r>
              <a:rPr lang="en-GB" dirty="0"/>
              <a:t>7.2.6	GROWTH FORM / AGE		50</a:t>
            </a:r>
            <a:endParaRPr lang="en-US" dirty="0"/>
          </a:p>
          <a:p>
            <a:r>
              <a:rPr lang="en-GB" dirty="0"/>
              <a:t>7.2.7	MANAGEMENT			50</a:t>
            </a:r>
            <a:endParaRPr lang="en-US" dirty="0"/>
          </a:p>
          <a:p>
            <a:r>
              <a:rPr lang="en-GB" dirty="0"/>
              <a:t>7.2.8	TREATMENT			51</a:t>
            </a:r>
            <a:endParaRPr lang="en-US" dirty="0"/>
          </a:p>
          <a:p>
            <a:r>
              <a:rPr lang="en-GB" dirty="0"/>
              <a:t>7.2.9	ROTATION			52</a:t>
            </a:r>
            <a:endParaRPr lang="en-US" dirty="0"/>
          </a:p>
          <a:p>
            <a:r>
              <a:rPr lang="en-GB" dirty="0"/>
              <a:t>7.2.10	CROP DETAILS			52</a:t>
            </a:r>
            <a:endParaRPr lang="en-US" dirty="0"/>
          </a:p>
          <a:p>
            <a:r>
              <a:rPr lang="en-GB" dirty="0"/>
              <a:t>7.2.10.1	CROP				52</a:t>
            </a:r>
            <a:endParaRPr lang="en-US" dirty="0"/>
          </a:p>
          <a:p>
            <a:r>
              <a:rPr lang="en-GB" dirty="0"/>
              <a:t>7.2.10.2	CULTIVATION STATE			52</a:t>
            </a:r>
            <a:endParaRPr lang="en-US" dirty="0"/>
          </a:p>
          <a:p>
            <a:r>
              <a:rPr lang="en-GB" dirty="0"/>
              <a:t>7.2.10.3	WATER SUPPLY			53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038985" y="4607481"/>
            <a:ext cx="4572000" cy="58477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en-GB" dirty="0"/>
              <a:t>7.2.11	NON-VEGETATED OBJECT TYPE	53</a:t>
            </a:r>
            <a:endParaRPr lang="en-US" dirty="0"/>
          </a:p>
          <a:p>
            <a:r>
              <a:rPr lang="en-GB" dirty="0"/>
              <a:t>7.2.12	NON-VEGETATED PERCENTAGE COVER	54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38985" y="5696336"/>
            <a:ext cx="4572000" cy="830997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r>
              <a:rPr lang="en-GB" dirty="0"/>
              <a:t>7.2.13	WATER BODY	54</a:t>
            </a:r>
            <a:endParaRPr lang="en-US" dirty="0"/>
          </a:p>
          <a:p>
            <a:r>
              <a:rPr lang="en-GB" dirty="0"/>
              <a:t>7.2.14	WATER SALINITY	55</a:t>
            </a:r>
            <a:endParaRPr lang="en-US" dirty="0"/>
          </a:p>
          <a:p>
            <a:r>
              <a:rPr lang="en-GB" dirty="0"/>
              <a:t>7.2.15	WATER PERCENT OF COVER	55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28600" y="2366569"/>
            <a:ext cx="3600450" cy="1460078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VEGETATION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228600" y="4071424"/>
            <a:ext cx="3162300" cy="1460078"/>
          </a:xfrm>
          <a:prstGeom prst="rightArrow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NON-VEGETATED</a:t>
            </a: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>
            <a:off x="316623" y="5381602"/>
            <a:ext cx="2419350" cy="146007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WATER</a:t>
            </a:r>
            <a:endParaRPr lang="en-US" dirty="0"/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228600" y="726274"/>
            <a:ext cx="8382385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Objects are the specific elements that together make up a land feature.</a:t>
            </a:r>
          </a:p>
          <a:p>
            <a:pPr marL="342900" marR="0" lvl="0" indent="-34290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altLang="en-US" sz="1800" dirty="0">
                <a:ea typeface="Times New Roman" pitchFamily="18" charset="0"/>
                <a:cs typeface="Times New Roman" pitchFamily="18" charset="0"/>
              </a:rPr>
              <a:t>Each land feature must have at least one object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Multiple objects can be recorded based on observed layers from the field. </a:t>
            </a:r>
          </a:p>
        </p:txBody>
      </p:sp>
    </p:spTree>
    <p:extLst>
      <p:ext uri="{BB962C8B-B14F-4D97-AF65-F5344CB8AC3E}">
        <p14:creationId xmlns:p14="http://schemas.microsoft.com/office/powerpoint/2010/main" val="353828910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2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648471" y="381000"/>
            <a:ext cx="80987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7.3 SUBPLOT LAND FEATURE PROPORTIONING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2811844"/>
            <a:ext cx="5667375" cy="406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28599" y="1684886"/>
            <a:ext cx="622935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Count the number of complete squares</a:t>
            </a:r>
            <a:r>
              <a:rPr kumimoji="0" lang="en-US" altLang="en-US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in each land feature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599" y="2159072"/>
            <a:ext cx="6229351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Number of complete squares</a:t>
            </a:r>
            <a:r>
              <a:rPr kumimoji="0" lang="en-US" altLang="en-US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in L plot 256</a:t>
            </a:r>
          </a:p>
          <a:p>
            <a:pPr marL="342900" lvl="0" indent="-342900" algn="justLow" defTabSz="914400">
              <a:buFont typeface="Arial" pitchFamily="34" charset="0"/>
              <a:buChar char="•"/>
            </a:pPr>
            <a:r>
              <a:rPr lang="en-US" altLang="en-US" sz="1800" dirty="0">
                <a:ea typeface="Times New Roman" pitchFamily="18" charset="0"/>
                <a:cs typeface="Times New Roman" pitchFamily="18" charset="0"/>
              </a:rPr>
              <a:t>Number of complete squares in M plot 44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312091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4"/>
          <p:cNvSpPr>
            <a:spLocks noGrp="1"/>
          </p:cNvSpPr>
          <p:nvPr>
            <p:ph type="ctrTitle"/>
          </p:nvPr>
        </p:nvSpPr>
        <p:spPr>
          <a:xfrm>
            <a:off x="363537" y="1947636"/>
            <a:ext cx="8780463" cy="1155700"/>
          </a:xfrm>
        </p:spPr>
        <p:txBody>
          <a:bodyPr/>
          <a:lstStyle/>
          <a:p>
            <a:r>
              <a:rPr lang="en-US" altLang="en-US" b="1" dirty="0">
                <a:latin typeface="Bradley Hand ITC" pitchFamily="66" charset="0"/>
              </a:rPr>
              <a:t>Thank you</a:t>
            </a:r>
            <a:endParaRPr lang="en-GB" altLang="en-US" dirty="0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3175" y="147"/>
            <a:ext cx="654797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6600" b="1" dirty="0">
                <a:latin typeface="Bradley Hand ITC" pitchFamily="66" charset="0"/>
              </a:rPr>
              <a:t>What is a forest?</a:t>
            </a:r>
            <a:endParaRPr lang="en-US" altLang="en-US" sz="3200" b="1" dirty="0">
              <a:latin typeface="Bradley Hand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8" y="1243495"/>
            <a:ext cx="8939284" cy="49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68492" y="6353024"/>
            <a:ext cx="84752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Different threshold parameters used in the forest definition</a:t>
            </a:r>
          </a:p>
        </p:txBody>
      </p:sp>
    </p:spTree>
    <p:extLst>
      <p:ext uri="{BB962C8B-B14F-4D97-AF65-F5344CB8AC3E}">
        <p14:creationId xmlns:p14="http://schemas.microsoft.com/office/powerpoint/2010/main" val="278508578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2444"/>
            <a:ext cx="6045958" cy="5735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175" y="0"/>
            <a:ext cx="654797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6600" b="1" dirty="0">
                <a:latin typeface="Bradley Hand ITC" pitchFamily="66" charset="0"/>
              </a:rPr>
              <a:t>Is this a forest?</a:t>
            </a:r>
            <a:endParaRPr lang="en-US" altLang="en-US" sz="3200" b="1" dirty="0">
              <a:latin typeface="Bradley Hand ITC" pitchFamily="66" charset="0"/>
            </a:endParaRPr>
          </a:p>
        </p:txBody>
      </p:sp>
      <p:pic>
        <p:nvPicPr>
          <p:cNvPr id="3079" name="Picture 7" descr="Z:\2_Staff_Folders\Rashed\ppt\Supp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71" y="3155816"/>
            <a:ext cx="1828800" cy="1464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Z:\2_Staff_Folders\Rashed\ppt\Supp\y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436" y="1107994"/>
            <a:ext cx="1828800" cy="1376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Z:\2_Staff_Folders\Rashed\ppt\Supp\a_choice_to_make_md_wm_v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2"/>
          <a:stretch/>
        </p:blipFill>
        <p:spPr bwMode="auto">
          <a:xfrm>
            <a:off x="7162794" y="5215146"/>
            <a:ext cx="1920240" cy="1579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4271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6"/>
          <p:cNvSpPr txBox="1">
            <a:spLocks noChangeArrowheads="1"/>
          </p:cNvSpPr>
          <p:nvPr/>
        </p:nvSpPr>
        <p:spPr bwMode="auto">
          <a:xfrm>
            <a:off x="3175" y="147"/>
            <a:ext cx="8940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RECOGNITION OF LAND FEATURES TYPES</a:t>
            </a:r>
          </a:p>
        </p:txBody>
      </p:sp>
      <p:sp>
        <p:nvSpPr>
          <p:cNvPr id="2" name="Rectangle 1"/>
          <p:cNvSpPr/>
          <p:nvPr/>
        </p:nvSpPr>
        <p:spPr>
          <a:xfrm>
            <a:off x="409574" y="1024444"/>
            <a:ext cx="821055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/>
              <a:t>Conventional system of land classes (such as forest land, cropland, grassland etc.) that are assigned in the field. 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Descriptions are often vague or lacking appropriate definitions to allow their comparability with classification systems used in different maps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Class names and definitions often change over time to meet different priorities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Hence, the BFI methodology </a:t>
            </a:r>
            <a:r>
              <a:rPr lang="en-US" sz="2400" b="1" dirty="0">
                <a:solidFill>
                  <a:srgbClr val="0070C0"/>
                </a:solidFill>
              </a:rPr>
              <a:t>does not </a:t>
            </a:r>
            <a:r>
              <a:rPr lang="en-US" sz="2400" dirty="0"/>
              <a:t>rely on pre-defined land cover class names 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Instead a detailed description of the </a:t>
            </a:r>
            <a:r>
              <a:rPr lang="en-US" sz="2400" b="1" dirty="0">
                <a:solidFill>
                  <a:srgbClr val="0070C0"/>
                </a:solidFill>
              </a:rPr>
              <a:t>physical attributes </a:t>
            </a:r>
            <a:r>
              <a:rPr lang="en-US" sz="2400" dirty="0"/>
              <a:t>identified within homogeneous land area are recorded</a:t>
            </a:r>
          </a:p>
        </p:txBody>
      </p:sp>
    </p:spTree>
    <p:extLst>
      <p:ext uri="{BB962C8B-B14F-4D97-AF65-F5344CB8AC3E}">
        <p14:creationId xmlns:p14="http://schemas.microsoft.com/office/powerpoint/2010/main" val="153057888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8836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Describe what is in this picture without using the word forest, garden, orchard, paddy field etc.?</a:t>
            </a:r>
            <a:endParaRPr lang="en-US" altLang="en-US" sz="1200" b="1" dirty="0">
              <a:latin typeface="Bradley Hand ITC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17" y="1681163"/>
            <a:ext cx="6580757" cy="439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39868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8836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Describe what is in this picture without using the word forest, garden, orchard, paddy field etc.?</a:t>
            </a:r>
            <a:endParaRPr lang="en-US" altLang="en-US" sz="1200" b="1" dirty="0">
              <a:latin typeface="Bradley Hand ITC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1808956"/>
            <a:ext cx="7327900" cy="412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05534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4177092"/>
            <a:ext cx="9144000" cy="14521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8729" y="790392"/>
            <a:ext cx="8035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Objects are the physical features of an area of land that is observed in the field at the time of data collection.</a:t>
            </a:r>
          </a:p>
          <a:p>
            <a:pPr marL="285750" indent="-285750">
              <a:buFontTx/>
              <a:buChar char="-"/>
            </a:pPr>
            <a:r>
              <a:rPr lang="en-US" dirty="0"/>
              <a:t>The combination of objects within an homogeneous area of land constitutes a land feature.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55" y="1831880"/>
            <a:ext cx="2924175" cy="219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850930"/>
            <a:ext cx="2928430" cy="219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Image result for tre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4267197"/>
            <a:ext cx="472519" cy="43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Image result for cro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797" b="8414"/>
          <a:stretch/>
        </p:blipFill>
        <p:spPr bwMode="auto">
          <a:xfrm>
            <a:off x="3471568" y="4281867"/>
            <a:ext cx="999428" cy="43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342" y="4266646"/>
            <a:ext cx="472519" cy="43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797" b="8414"/>
          <a:stretch/>
        </p:blipFill>
        <p:spPr bwMode="auto">
          <a:xfrm>
            <a:off x="1705052" y="4267197"/>
            <a:ext cx="999428" cy="43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95" y="4296537"/>
            <a:ext cx="472519" cy="43804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95" y="4951505"/>
            <a:ext cx="548476" cy="41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1831880"/>
            <a:ext cx="2926080" cy="219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513" r="31803" b="43497"/>
          <a:stretch/>
        </p:blipFill>
        <p:spPr bwMode="auto">
          <a:xfrm>
            <a:off x="7673212" y="4943474"/>
            <a:ext cx="532447" cy="48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12" t="13124" r="4526" b="5947"/>
          <a:stretch/>
        </p:blipFill>
        <p:spPr bwMode="auto">
          <a:xfrm>
            <a:off x="7592186" y="4333871"/>
            <a:ext cx="607021" cy="48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49" y="4410071"/>
            <a:ext cx="601873" cy="399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/>
          <p:nvPr/>
        </p:nvSpPr>
        <p:spPr>
          <a:xfrm>
            <a:off x="990600" y="4248150"/>
            <a:ext cx="1819275" cy="904875"/>
          </a:xfrm>
          <a:custGeom>
            <a:avLst/>
            <a:gdLst>
              <a:gd name="connsiteX0" fmla="*/ 28575 w 1819275"/>
              <a:gd name="connsiteY0" fmla="*/ 666750 h 904875"/>
              <a:gd name="connsiteX1" fmla="*/ 0 w 1819275"/>
              <a:gd name="connsiteY1" fmla="*/ 142875 h 904875"/>
              <a:gd name="connsiteX2" fmla="*/ 190500 w 1819275"/>
              <a:gd name="connsiteY2" fmla="*/ 19050 h 904875"/>
              <a:gd name="connsiteX3" fmla="*/ 523875 w 1819275"/>
              <a:gd name="connsiteY3" fmla="*/ 38100 h 904875"/>
              <a:gd name="connsiteX4" fmla="*/ 1047750 w 1819275"/>
              <a:gd name="connsiteY4" fmla="*/ 0 h 904875"/>
              <a:gd name="connsiteX5" fmla="*/ 1657350 w 1819275"/>
              <a:gd name="connsiteY5" fmla="*/ 85725 h 904875"/>
              <a:gd name="connsiteX6" fmla="*/ 1819275 w 1819275"/>
              <a:gd name="connsiteY6" fmla="*/ 180975 h 904875"/>
              <a:gd name="connsiteX7" fmla="*/ 1571625 w 1819275"/>
              <a:gd name="connsiteY7" fmla="*/ 504825 h 904875"/>
              <a:gd name="connsiteX8" fmla="*/ 1009650 w 1819275"/>
              <a:gd name="connsiteY8" fmla="*/ 771525 h 904875"/>
              <a:gd name="connsiteX9" fmla="*/ 371475 w 1819275"/>
              <a:gd name="connsiteY9" fmla="*/ 904875 h 904875"/>
              <a:gd name="connsiteX10" fmla="*/ 266700 w 1819275"/>
              <a:gd name="connsiteY10" fmla="*/ 885825 h 904875"/>
              <a:gd name="connsiteX11" fmla="*/ 28575 w 1819275"/>
              <a:gd name="connsiteY11" fmla="*/ 666750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19275" h="904875">
                <a:moveTo>
                  <a:pt x="28575" y="666750"/>
                </a:moveTo>
                <a:lnTo>
                  <a:pt x="0" y="142875"/>
                </a:lnTo>
                <a:lnTo>
                  <a:pt x="190500" y="19050"/>
                </a:lnTo>
                <a:lnTo>
                  <a:pt x="523875" y="38100"/>
                </a:lnTo>
                <a:lnTo>
                  <a:pt x="1047750" y="0"/>
                </a:lnTo>
                <a:lnTo>
                  <a:pt x="1657350" y="85725"/>
                </a:lnTo>
                <a:lnTo>
                  <a:pt x="1819275" y="180975"/>
                </a:lnTo>
                <a:lnTo>
                  <a:pt x="1571625" y="504825"/>
                </a:lnTo>
                <a:lnTo>
                  <a:pt x="1009650" y="771525"/>
                </a:lnTo>
                <a:lnTo>
                  <a:pt x="371475" y="904875"/>
                </a:lnTo>
                <a:lnTo>
                  <a:pt x="266700" y="885825"/>
                </a:lnTo>
                <a:lnTo>
                  <a:pt x="28575" y="66675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513" r="31803" b="43497"/>
          <a:stretch/>
        </p:blipFill>
        <p:spPr bwMode="auto">
          <a:xfrm>
            <a:off x="4562377" y="4915299"/>
            <a:ext cx="532447" cy="48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343275" y="4238625"/>
            <a:ext cx="1162050" cy="1276350"/>
          </a:xfrm>
          <a:custGeom>
            <a:avLst/>
            <a:gdLst>
              <a:gd name="connsiteX0" fmla="*/ 0 w 1162050"/>
              <a:gd name="connsiteY0" fmla="*/ 638175 h 1276350"/>
              <a:gd name="connsiteX1" fmla="*/ 161925 w 1162050"/>
              <a:gd name="connsiteY1" fmla="*/ 85725 h 1276350"/>
              <a:gd name="connsiteX2" fmla="*/ 600075 w 1162050"/>
              <a:gd name="connsiteY2" fmla="*/ 0 h 1276350"/>
              <a:gd name="connsiteX3" fmla="*/ 1162050 w 1162050"/>
              <a:gd name="connsiteY3" fmla="*/ 104775 h 1276350"/>
              <a:gd name="connsiteX4" fmla="*/ 1066800 w 1162050"/>
              <a:gd name="connsiteY4" fmla="*/ 590550 h 1276350"/>
              <a:gd name="connsiteX5" fmla="*/ 942975 w 1162050"/>
              <a:gd name="connsiteY5" fmla="*/ 1143000 h 1276350"/>
              <a:gd name="connsiteX6" fmla="*/ 361950 w 1162050"/>
              <a:gd name="connsiteY6" fmla="*/ 1276350 h 1276350"/>
              <a:gd name="connsiteX7" fmla="*/ 0 w 1162050"/>
              <a:gd name="connsiteY7" fmla="*/ 638175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2050" h="1276350">
                <a:moveTo>
                  <a:pt x="0" y="638175"/>
                </a:moveTo>
                <a:lnTo>
                  <a:pt x="161925" y="85725"/>
                </a:lnTo>
                <a:lnTo>
                  <a:pt x="600075" y="0"/>
                </a:lnTo>
                <a:lnTo>
                  <a:pt x="1162050" y="104775"/>
                </a:lnTo>
                <a:lnTo>
                  <a:pt x="1066800" y="590550"/>
                </a:lnTo>
                <a:lnTo>
                  <a:pt x="942975" y="1143000"/>
                </a:lnTo>
                <a:lnTo>
                  <a:pt x="361950" y="1276350"/>
                </a:lnTo>
                <a:lnTo>
                  <a:pt x="0" y="638175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457700" y="4219575"/>
            <a:ext cx="885825" cy="1276350"/>
          </a:xfrm>
          <a:custGeom>
            <a:avLst/>
            <a:gdLst>
              <a:gd name="connsiteX0" fmla="*/ 885825 w 885825"/>
              <a:gd name="connsiteY0" fmla="*/ 1219200 h 1276350"/>
              <a:gd name="connsiteX1" fmla="*/ 171450 w 885825"/>
              <a:gd name="connsiteY1" fmla="*/ 1276350 h 1276350"/>
              <a:gd name="connsiteX2" fmla="*/ 0 w 885825"/>
              <a:gd name="connsiteY2" fmla="*/ 1276350 h 1276350"/>
              <a:gd name="connsiteX3" fmla="*/ 47625 w 885825"/>
              <a:gd name="connsiteY3" fmla="*/ 771525 h 1276350"/>
              <a:gd name="connsiteX4" fmla="*/ 161925 w 885825"/>
              <a:gd name="connsiteY4" fmla="*/ 409575 h 1276350"/>
              <a:gd name="connsiteX5" fmla="*/ 161925 w 885825"/>
              <a:gd name="connsiteY5" fmla="*/ 180975 h 1276350"/>
              <a:gd name="connsiteX6" fmla="*/ 266700 w 885825"/>
              <a:gd name="connsiteY6" fmla="*/ 0 h 1276350"/>
              <a:gd name="connsiteX7" fmla="*/ 600075 w 885825"/>
              <a:gd name="connsiteY7" fmla="*/ 19050 h 1276350"/>
              <a:gd name="connsiteX8" fmla="*/ 847725 w 885825"/>
              <a:gd name="connsiteY8" fmla="*/ 390525 h 1276350"/>
              <a:gd name="connsiteX9" fmla="*/ 781050 w 885825"/>
              <a:gd name="connsiteY9" fmla="*/ 447675 h 1276350"/>
              <a:gd name="connsiteX10" fmla="*/ 752475 w 885825"/>
              <a:gd name="connsiteY10" fmla="*/ 647700 h 1276350"/>
              <a:gd name="connsiteX11" fmla="*/ 819150 w 885825"/>
              <a:gd name="connsiteY11" fmla="*/ 1038225 h 1276350"/>
              <a:gd name="connsiteX12" fmla="*/ 885825 w 885825"/>
              <a:gd name="connsiteY12" fmla="*/ 12192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5825" h="1276350">
                <a:moveTo>
                  <a:pt x="885825" y="1219200"/>
                </a:moveTo>
                <a:lnTo>
                  <a:pt x="171450" y="1276350"/>
                </a:lnTo>
                <a:lnTo>
                  <a:pt x="0" y="1276350"/>
                </a:lnTo>
                <a:lnTo>
                  <a:pt x="47625" y="771525"/>
                </a:lnTo>
                <a:lnTo>
                  <a:pt x="161925" y="409575"/>
                </a:lnTo>
                <a:lnTo>
                  <a:pt x="161925" y="180975"/>
                </a:lnTo>
                <a:lnTo>
                  <a:pt x="266700" y="0"/>
                </a:lnTo>
                <a:lnTo>
                  <a:pt x="600075" y="19050"/>
                </a:lnTo>
                <a:lnTo>
                  <a:pt x="847725" y="390525"/>
                </a:lnTo>
                <a:lnTo>
                  <a:pt x="781050" y="447675"/>
                </a:lnTo>
                <a:lnTo>
                  <a:pt x="752475" y="647700"/>
                </a:lnTo>
                <a:lnTo>
                  <a:pt x="819150" y="1038225"/>
                </a:lnTo>
                <a:lnTo>
                  <a:pt x="885825" y="121920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400800" y="4781551"/>
            <a:ext cx="1000125" cy="781050"/>
          </a:xfrm>
          <a:custGeom>
            <a:avLst/>
            <a:gdLst>
              <a:gd name="connsiteX0" fmla="*/ 133350 w 1000125"/>
              <a:gd name="connsiteY0" fmla="*/ 0 h 885825"/>
              <a:gd name="connsiteX1" fmla="*/ 809625 w 1000125"/>
              <a:gd name="connsiteY1" fmla="*/ 123825 h 885825"/>
              <a:gd name="connsiteX2" fmla="*/ 971550 w 1000125"/>
              <a:gd name="connsiteY2" fmla="*/ 276225 h 885825"/>
              <a:gd name="connsiteX3" fmla="*/ 1000125 w 1000125"/>
              <a:gd name="connsiteY3" fmla="*/ 619125 h 885825"/>
              <a:gd name="connsiteX4" fmla="*/ 466725 w 1000125"/>
              <a:gd name="connsiteY4" fmla="*/ 885825 h 885825"/>
              <a:gd name="connsiteX5" fmla="*/ 0 w 1000125"/>
              <a:gd name="connsiteY5" fmla="*/ 600075 h 885825"/>
              <a:gd name="connsiteX6" fmla="*/ 200025 w 1000125"/>
              <a:gd name="connsiteY6" fmla="*/ 361950 h 885825"/>
              <a:gd name="connsiteX7" fmla="*/ 133350 w 1000125"/>
              <a:gd name="connsiteY7" fmla="*/ 0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125" h="885825">
                <a:moveTo>
                  <a:pt x="133350" y="0"/>
                </a:moveTo>
                <a:lnTo>
                  <a:pt x="809625" y="123825"/>
                </a:lnTo>
                <a:lnTo>
                  <a:pt x="971550" y="276225"/>
                </a:lnTo>
                <a:lnTo>
                  <a:pt x="1000125" y="619125"/>
                </a:lnTo>
                <a:lnTo>
                  <a:pt x="466725" y="885825"/>
                </a:lnTo>
                <a:lnTo>
                  <a:pt x="0" y="600075"/>
                </a:lnTo>
                <a:lnTo>
                  <a:pt x="200025" y="361950"/>
                </a:lnTo>
                <a:lnTo>
                  <a:pt x="133350" y="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677026" y="4248150"/>
            <a:ext cx="2387918" cy="1314450"/>
          </a:xfrm>
          <a:custGeom>
            <a:avLst/>
            <a:gdLst>
              <a:gd name="connsiteX0" fmla="*/ 0 w 2466975"/>
              <a:gd name="connsiteY0" fmla="*/ 123825 h 1314450"/>
              <a:gd name="connsiteX1" fmla="*/ 276225 w 2466975"/>
              <a:gd name="connsiteY1" fmla="*/ 504825 h 1314450"/>
              <a:gd name="connsiteX2" fmla="*/ 666750 w 2466975"/>
              <a:gd name="connsiteY2" fmla="*/ 581025 h 1314450"/>
              <a:gd name="connsiteX3" fmla="*/ 828675 w 2466975"/>
              <a:gd name="connsiteY3" fmla="*/ 762000 h 1314450"/>
              <a:gd name="connsiteX4" fmla="*/ 885825 w 2466975"/>
              <a:gd name="connsiteY4" fmla="*/ 1057275 h 1314450"/>
              <a:gd name="connsiteX5" fmla="*/ 952500 w 2466975"/>
              <a:gd name="connsiteY5" fmla="*/ 1276350 h 1314450"/>
              <a:gd name="connsiteX6" fmla="*/ 1476375 w 2466975"/>
              <a:gd name="connsiteY6" fmla="*/ 1314450 h 1314450"/>
              <a:gd name="connsiteX7" fmla="*/ 1990725 w 2466975"/>
              <a:gd name="connsiteY7" fmla="*/ 1247775 h 1314450"/>
              <a:gd name="connsiteX8" fmla="*/ 2371725 w 2466975"/>
              <a:gd name="connsiteY8" fmla="*/ 685800 h 1314450"/>
              <a:gd name="connsiteX9" fmla="*/ 2466975 w 2466975"/>
              <a:gd name="connsiteY9" fmla="*/ 371475 h 1314450"/>
              <a:gd name="connsiteX10" fmla="*/ 2295525 w 2466975"/>
              <a:gd name="connsiteY10" fmla="*/ 0 h 1314450"/>
              <a:gd name="connsiteX11" fmla="*/ 1333500 w 2466975"/>
              <a:gd name="connsiteY11" fmla="*/ 47625 h 1314450"/>
              <a:gd name="connsiteX12" fmla="*/ 542925 w 2466975"/>
              <a:gd name="connsiteY12" fmla="*/ 0 h 1314450"/>
              <a:gd name="connsiteX13" fmla="*/ 76200 w 2466975"/>
              <a:gd name="connsiteY13" fmla="*/ 76200 h 1314450"/>
              <a:gd name="connsiteX14" fmla="*/ 0 w 2466975"/>
              <a:gd name="connsiteY14" fmla="*/ 123825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66975" h="1314450">
                <a:moveTo>
                  <a:pt x="0" y="123825"/>
                </a:moveTo>
                <a:lnTo>
                  <a:pt x="276225" y="504825"/>
                </a:lnTo>
                <a:lnTo>
                  <a:pt x="666750" y="581025"/>
                </a:lnTo>
                <a:lnTo>
                  <a:pt x="828675" y="762000"/>
                </a:lnTo>
                <a:lnTo>
                  <a:pt x="885825" y="1057275"/>
                </a:lnTo>
                <a:lnTo>
                  <a:pt x="952500" y="1276350"/>
                </a:lnTo>
                <a:lnTo>
                  <a:pt x="1476375" y="1314450"/>
                </a:lnTo>
                <a:lnTo>
                  <a:pt x="1990725" y="1247775"/>
                </a:lnTo>
                <a:lnTo>
                  <a:pt x="2371725" y="685800"/>
                </a:lnTo>
                <a:lnTo>
                  <a:pt x="2466975" y="371475"/>
                </a:lnTo>
                <a:lnTo>
                  <a:pt x="2295525" y="0"/>
                </a:lnTo>
                <a:lnTo>
                  <a:pt x="1333500" y="47625"/>
                </a:lnTo>
                <a:lnTo>
                  <a:pt x="542925" y="0"/>
                </a:lnTo>
                <a:lnTo>
                  <a:pt x="76200" y="76200"/>
                </a:lnTo>
                <a:lnTo>
                  <a:pt x="0" y="123825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797" b="8414"/>
          <a:stretch/>
        </p:blipFill>
        <p:spPr bwMode="auto">
          <a:xfrm>
            <a:off x="3443713" y="4362608"/>
            <a:ext cx="999428" cy="43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709186" y="5629275"/>
            <a:ext cx="1643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1 Land feature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471568" y="5634454"/>
            <a:ext cx="1643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2 Land features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088808" y="5629275"/>
            <a:ext cx="1643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2 Land features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087" y="4648362"/>
            <a:ext cx="830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Objects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0" t="62456" r="36574" b="2689"/>
          <a:stretch/>
        </p:blipFill>
        <p:spPr bwMode="auto">
          <a:xfrm>
            <a:off x="1562543" y="4403335"/>
            <a:ext cx="675387" cy="46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0" t="62456" r="36574" b="2689"/>
          <a:stretch/>
        </p:blipFill>
        <p:spPr bwMode="auto">
          <a:xfrm>
            <a:off x="3584546" y="4549200"/>
            <a:ext cx="675387" cy="46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4435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  <p:bldP spid="20" grpId="0" animBg="1"/>
      <p:bldP spid="24" grpId="0" animBg="1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8" y="1462277"/>
            <a:ext cx="9122406" cy="313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5159596"/>
            <a:ext cx="45796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2000" dirty="0"/>
              <a:t>How many land feature are there?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How big is it?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Who owns/manages it?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is the crown cover range?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9622" y="5146908"/>
            <a:ext cx="45612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2000" dirty="0"/>
              <a:t>Are there any environmental issues?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different objects you can see? </a:t>
            </a:r>
          </a:p>
          <a:p>
            <a:pPr marL="171450" indent="-171450">
              <a:buFontTx/>
              <a:buChar char="-"/>
            </a:pPr>
            <a:r>
              <a:rPr lang="en-US" sz="2000" dirty="0"/>
              <a:t>What are the characteristics of those objects?</a:t>
            </a:r>
          </a:p>
        </p:txBody>
      </p:sp>
      <p:sp>
        <p:nvSpPr>
          <p:cNvPr id="3" name="Rectangle 2"/>
          <p:cNvSpPr/>
          <p:nvPr/>
        </p:nvSpPr>
        <p:spPr>
          <a:xfrm>
            <a:off x="2570695" y="4623552"/>
            <a:ext cx="3702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/>
              <a:t>What do we need to know?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175" y="164275"/>
            <a:ext cx="8190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2800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3200" b="1" dirty="0">
                <a:latin typeface="Bradley Hand ITC" pitchFamily="66" charset="0"/>
              </a:rPr>
              <a:t>Describing land feature and objects</a:t>
            </a:r>
            <a:endParaRPr lang="en-US" altLang="en-US" sz="1200" b="1" dirty="0"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7411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theme/theme1.xml><?xml version="1.0" encoding="utf-8"?>
<a:theme xmlns:a="http://schemas.openxmlformats.org/drawingml/2006/main" name="BFI presentation_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BFI presentation_Template</Template>
  <TotalTime>2506</TotalTime>
  <Words>1544</Words>
  <Application>Microsoft Office PowerPoint</Application>
  <PresentationFormat>On-screen Show (4:3)</PresentationFormat>
  <Paragraphs>232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Bradley Hand ITC</vt:lpstr>
      <vt:lpstr>Calibri</vt:lpstr>
      <vt:lpstr>Calibri Light</vt:lpstr>
      <vt:lpstr>Times New Roman</vt:lpstr>
      <vt:lpstr>BFI presentation_Template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Rashed Jalal</dc:creator>
  <cp:lastModifiedBy>Ruhul</cp:lastModifiedBy>
  <cp:revision>175</cp:revision>
  <dcterms:created xsi:type="dcterms:W3CDTF">2016-09-29T06:26:44Z</dcterms:created>
  <dcterms:modified xsi:type="dcterms:W3CDTF">2017-01-23T03:56:24Z</dcterms:modified>
</cp:coreProperties>
</file>