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2"/>
  </p:notesMasterIdLst>
  <p:sldIdLst>
    <p:sldId id="301" r:id="rId3"/>
    <p:sldId id="259" r:id="rId4"/>
    <p:sldId id="262" r:id="rId5"/>
    <p:sldId id="322" r:id="rId6"/>
    <p:sldId id="304" r:id="rId7"/>
    <p:sldId id="310" r:id="rId8"/>
    <p:sldId id="303" r:id="rId9"/>
    <p:sldId id="307" r:id="rId10"/>
    <p:sldId id="315" r:id="rId11"/>
    <p:sldId id="314" r:id="rId12"/>
    <p:sldId id="319" r:id="rId13"/>
    <p:sldId id="318" r:id="rId14"/>
    <p:sldId id="321" r:id="rId15"/>
    <p:sldId id="317" r:id="rId16"/>
    <p:sldId id="320" r:id="rId17"/>
    <p:sldId id="298" r:id="rId18"/>
    <p:sldId id="305" r:id="rId19"/>
    <p:sldId id="291" r:id="rId20"/>
    <p:sldId id="300" r:id="rId21"/>
  </p:sldIdLst>
  <p:sldSz cx="9144000" cy="6858000" type="screen4x3"/>
  <p:notesSz cx="6858000" cy="9144000"/>
  <p:defaultTextStyle>
    <a:defPPr>
      <a:defRPr lang="en-US"/>
    </a:defPPr>
    <a:lvl1pPr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06400" indent="508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812800" indent="1016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219200" indent="1524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625600" indent="2032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Mahmood" initials="D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04" autoAdjust="0"/>
  </p:normalViewPr>
  <p:slideViewPr>
    <p:cSldViewPr snapToGrid="0">
      <p:cViewPr varScale="1">
        <p:scale>
          <a:sx n="66" d="100"/>
          <a:sy n="66" d="100"/>
        </p:scale>
        <p:origin x="14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6A5B8-32D9-4E1C-8FDD-6CA7196262B4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B42AC-25A3-4251-AFC0-F98809447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9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Courtesy: FAO-Bangladesh Forest Department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B42AC-25A3-4251-AFC0-F98809447E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7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4"/>
            <a:ext cx="7772400" cy="2387600"/>
          </a:xfrm>
        </p:spPr>
        <p:txBody>
          <a:bodyPr anchor="b"/>
          <a:lstStyle>
            <a:lvl1pPr algn="ctr"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2300"/>
            </a:lvl1pPr>
            <a:lvl2pPr marL="436496" indent="0" algn="ctr">
              <a:buNone/>
              <a:defRPr sz="1900"/>
            </a:lvl2pPr>
            <a:lvl3pPr marL="872993" indent="0" algn="ctr">
              <a:buNone/>
              <a:defRPr sz="1700"/>
            </a:lvl3pPr>
            <a:lvl4pPr marL="1309489" indent="0" algn="ctr">
              <a:buNone/>
              <a:defRPr sz="1500"/>
            </a:lvl4pPr>
            <a:lvl5pPr marL="1745987" indent="0" algn="ctr">
              <a:buNone/>
              <a:defRPr sz="1500"/>
            </a:lvl5pPr>
            <a:lvl6pPr marL="2182484" indent="0" algn="ctr">
              <a:buNone/>
              <a:defRPr sz="1500"/>
            </a:lvl6pPr>
            <a:lvl7pPr marL="2618980" indent="0" algn="ctr">
              <a:buNone/>
              <a:defRPr sz="1500"/>
            </a:lvl7pPr>
            <a:lvl8pPr marL="3055476" indent="0" algn="ctr">
              <a:buNone/>
              <a:defRPr sz="1500"/>
            </a:lvl8pPr>
            <a:lvl9pPr marL="3491973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6F4166-7FDF-4C68-B3FB-3E5DA9E61DC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3152A-71B3-4AC7-B39B-AF9DF59610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92796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39448-9FE2-4C77-A620-A924B910A869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44FF9-8B7F-468C-968E-E676F7D7A43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240602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083BB-08E0-440F-8DDC-9CFF5C05BC7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ACF09-18D0-4B50-A541-0FF25DF9F8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4230088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1" y="1122364"/>
            <a:ext cx="6858000" cy="2387600"/>
          </a:xfrm>
        </p:spPr>
        <p:txBody>
          <a:bodyPr anchor="b"/>
          <a:lstStyle>
            <a:lvl1pPr algn="ctr"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1622"/>
            </a:lvl1pPr>
            <a:lvl2pPr marL="308816" indent="0" algn="ctr">
              <a:buNone/>
              <a:defRPr sz="1352"/>
            </a:lvl2pPr>
            <a:lvl3pPr marL="617631" indent="0" algn="ctr">
              <a:buNone/>
              <a:defRPr sz="1217"/>
            </a:lvl3pPr>
            <a:lvl4pPr marL="926447" indent="0" algn="ctr">
              <a:buNone/>
              <a:defRPr sz="1080"/>
            </a:lvl4pPr>
            <a:lvl5pPr marL="1235264" indent="0" algn="ctr">
              <a:buNone/>
              <a:defRPr sz="1080"/>
            </a:lvl5pPr>
            <a:lvl6pPr marL="1544079" indent="0" algn="ctr">
              <a:buNone/>
              <a:defRPr sz="1080"/>
            </a:lvl6pPr>
            <a:lvl7pPr marL="1852895" indent="0" algn="ctr">
              <a:buNone/>
              <a:defRPr sz="1080"/>
            </a:lvl7pPr>
            <a:lvl8pPr marL="2161710" indent="0" algn="ctr">
              <a:buNone/>
              <a:defRPr sz="1080"/>
            </a:lvl8pPr>
            <a:lvl9pPr marL="2470526" indent="0" algn="ctr">
              <a:buNone/>
              <a:defRPr sz="10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B7125D-C926-46EA-94BF-02955DB02FCD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1C58B-C1A8-46A2-8685-8F9546F531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7251816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410B52-05FE-4EB1-863B-8C4B5F051A60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ACAA0-B69F-49DB-B7BA-B584DDFF5A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809951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40"/>
            <a:ext cx="7886699" cy="2852738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699" cy="1500188"/>
          </a:xfrm>
        </p:spPr>
        <p:txBody>
          <a:bodyPr/>
          <a:lstStyle>
            <a:lvl1pPr marL="0" indent="0">
              <a:buNone/>
              <a:defRPr sz="1622">
                <a:solidFill>
                  <a:schemeClr val="tx1">
                    <a:tint val="75000"/>
                  </a:schemeClr>
                </a:solidFill>
              </a:defRPr>
            </a:lvl1pPr>
            <a:lvl2pPr marL="308816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2pPr>
            <a:lvl3pPr marL="617631" indent="0">
              <a:buNone/>
              <a:defRPr sz="1217">
                <a:solidFill>
                  <a:schemeClr val="tx1">
                    <a:tint val="75000"/>
                  </a:schemeClr>
                </a:solidFill>
              </a:defRPr>
            </a:lvl3pPr>
            <a:lvl4pPr marL="926447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4pPr>
            <a:lvl5pPr marL="1235264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5pPr>
            <a:lvl6pPr marL="1544079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6pPr>
            <a:lvl7pPr marL="1852895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7pPr>
            <a:lvl8pPr marL="216171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8pPr>
            <a:lvl9pPr marL="2470526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8B63E5-CD82-471C-A007-49B5C1B555F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D9968-00DF-4DB3-80A0-F0EBBEE525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2787206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EBF385-AE96-4160-A269-F7A1CCB65F3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8F1CC-2411-45D1-9836-D472984DD3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4191582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BEB531-35A0-4F6D-A6A5-6D9A642ED61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994F-B8EA-4F92-AEA5-9815CD819D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4808055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A0F30-8FA2-4336-B4F9-5A48CE2AA2D8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C6D2E-2C43-43F3-BCA2-8AE75352F0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5996005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F3F2F-8F0E-4A42-BB81-88CC00B39934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12990-30BD-4E8D-8820-21BC486ADA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383893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>
              <a:defRPr sz="2162"/>
            </a:lvl1pPr>
            <a:lvl2pPr>
              <a:defRPr sz="1892"/>
            </a:lvl2pPr>
            <a:lvl3pPr>
              <a:defRPr sz="1622"/>
            </a:lvl3pPr>
            <a:lvl4pPr>
              <a:defRPr sz="1352"/>
            </a:lvl4pPr>
            <a:lvl5pPr>
              <a:defRPr sz="1352"/>
            </a:lvl5pPr>
            <a:lvl6pPr>
              <a:defRPr sz="1352"/>
            </a:lvl6pPr>
            <a:lvl7pPr>
              <a:defRPr sz="1352"/>
            </a:lvl7pPr>
            <a:lvl8pPr>
              <a:defRPr sz="1352"/>
            </a:lvl8pPr>
            <a:lvl9pPr>
              <a:defRPr sz="135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52680B-4CCE-4994-9F7F-2F8E711FBF09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25FEE-2F2F-413A-85BF-FC93BFC438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116996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A0D36-9D16-4353-8CE2-3C547E32C2AE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06892-3C2D-4B2F-8FAC-99FD5D10C9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8560466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 marL="0" indent="0">
              <a:buNone/>
              <a:defRPr sz="2162"/>
            </a:lvl1pPr>
            <a:lvl2pPr marL="308816" indent="0">
              <a:buNone/>
              <a:defRPr sz="1892"/>
            </a:lvl2pPr>
            <a:lvl3pPr marL="617631" indent="0">
              <a:buNone/>
              <a:defRPr sz="1622"/>
            </a:lvl3pPr>
            <a:lvl4pPr marL="926447" indent="0">
              <a:buNone/>
              <a:defRPr sz="1352"/>
            </a:lvl4pPr>
            <a:lvl5pPr marL="1235264" indent="0">
              <a:buNone/>
              <a:defRPr sz="1352"/>
            </a:lvl5pPr>
            <a:lvl6pPr marL="1544079" indent="0">
              <a:buNone/>
              <a:defRPr sz="1352"/>
            </a:lvl6pPr>
            <a:lvl7pPr marL="1852895" indent="0">
              <a:buNone/>
              <a:defRPr sz="1352"/>
            </a:lvl7pPr>
            <a:lvl8pPr marL="2161710" indent="0">
              <a:buNone/>
              <a:defRPr sz="1352"/>
            </a:lvl8pPr>
            <a:lvl9pPr marL="2470526" indent="0">
              <a:buNone/>
              <a:defRPr sz="135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B7B76C-FCC6-40E0-8165-2BC9030D0D37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89D05-48C0-4B9A-BDC1-1496F9DA92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1620416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544335-7611-4255-AD9D-B0E6209BF2B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2B3E-85BD-4516-9CCC-8C17D55627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579699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E91DDB-5AE0-4F5B-BCF0-34E3AF2B28B7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80009-F324-46DF-9AF1-58B5E3E821C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455808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699" cy="2852738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699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364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729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094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459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824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6189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554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91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87E62F-5635-402D-8F4A-9C391F5CB7C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4B8A-5712-46CB-A226-37F09E21F2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843347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DF789-0850-47DB-9785-6BA784C8E9EF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44985-A42D-49DF-99BC-C44AF948D7E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716479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ACBAEF-E581-4B44-BBAC-967359B9AA85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48A64-109B-4C99-98B0-3CB33723F8C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716388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DDE77-62E1-475D-A65E-9F82617B3FDB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B2396-8412-4596-81F2-E3473DFEE1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21614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664A08-7E4E-4E36-A8BF-81AC13E4E7A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11BB1-51B9-4C9A-93F5-A3569D0A680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423343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49" cy="48736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0FD1-1070-48E9-923F-25319642D44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D7BF9-412D-423E-A3DF-EDBC9014D4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798744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8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36496" indent="0">
              <a:buNone/>
              <a:defRPr sz="2700"/>
            </a:lvl2pPr>
            <a:lvl3pPr marL="872993" indent="0">
              <a:buNone/>
              <a:defRPr sz="2300"/>
            </a:lvl3pPr>
            <a:lvl4pPr marL="1309489" indent="0">
              <a:buNone/>
              <a:defRPr sz="1900"/>
            </a:lvl4pPr>
            <a:lvl5pPr marL="1745987" indent="0">
              <a:buNone/>
              <a:defRPr sz="1900"/>
            </a:lvl5pPr>
            <a:lvl6pPr marL="2182484" indent="0">
              <a:buNone/>
              <a:defRPr sz="1900"/>
            </a:lvl6pPr>
            <a:lvl7pPr marL="2618980" indent="0">
              <a:buNone/>
              <a:defRPr sz="1900"/>
            </a:lvl7pPr>
            <a:lvl8pPr marL="3055476" indent="0">
              <a:buNone/>
              <a:defRPr sz="1900"/>
            </a:lvl8pPr>
            <a:lvl9pPr marL="3491973" indent="0">
              <a:buNone/>
              <a:defRPr sz="19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50F79-3CE1-4AB2-9E2B-6B8D1043E27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031A-97BA-4E87-B957-233297A241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415832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98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898989"/>
                </a:solidFill>
              </a:defRPr>
            </a:lvl1pPr>
          </a:lstStyle>
          <a:p>
            <a:fld id="{4697566F-B89B-48DF-AA9D-06B8ADE3D4B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898989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</a:defRPr>
            </a:lvl1pPr>
          </a:lstStyle>
          <a:p>
            <a:fld id="{9E8F25B1-51F3-498F-A50A-B1D1A89BDC2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2pPr>
      <a:lvl3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3pPr>
      <a:lvl4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4pPr>
      <a:lvl5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5pPr>
      <a:lvl6pPr marL="4572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6pPr>
      <a:lvl7pPr marL="9144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7pPr>
      <a:lvl8pPr marL="13716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8pPr>
      <a:lvl9pPr marL="18288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9pPr>
    </p:titleStyle>
    <p:bodyStyle>
      <a:lvl1pPr marL="217488" indent="-217488" algn="l" defTabSz="871538" rtl="0" eaLnBrk="1" fontAlgn="base" hangingPunct="1">
        <a:lnSpc>
          <a:spcPct val="90000"/>
        </a:lnSpc>
        <a:spcBef>
          <a:spcPts val="95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13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75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738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731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37229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73725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10222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49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99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489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987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2484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898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47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197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98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</a:defRPr>
            </a:lvl1pPr>
          </a:lstStyle>
          <a:p>
            <a:fld id="{4B99CC37-F131-4F58-A04A-FAB009CDC4BF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898989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fld id="{9F73ECD6-6A87-4271-A1AF-C2613F532E8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>
    <p:fade/>
  </p:transition>
  <p:txStyles>
    <p:titleStyle>
      <a:lvl1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2pPr>
      <a:lvl3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3pPr>
      <a:lvl4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4pPr>
      <a:lvl5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5pPr>
      <a:lvl6pPr marL="4572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6pPr>
      <a:lvl7pPr marL="9144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7pPr>
      <a:lvl8pPr marL="13716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8pPr>
      <a:lvl9pPr marL="18288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9pPr>
    </p:titleStyle>
    <p:bodyStyle>
      <a:lvl1pPr marL="153988" indent="-153988" algn="l" defTabSz="617538" rtl="0" fontAlgn="base">
        <a:lnSpc>
          <a:spcPct val="90000"/>
        </a:lnSpc>
        <a:spcBef>
          <a:spcPts val="6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0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98486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2007303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316119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624934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30881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2pPr>
      <a:lvl3pPr marL="617631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3pPr>
      <a:lvl4pPr marL="926447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4pPr>
      <a:lvl5pPr marL="1235264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5pPr>
      <a:lvl6pPr marL="1544079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1852895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16171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47052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bd/url?sa=i&amp;rct=j&amp;q=&amp;esrc=s&amp;source=images&amp;cd=&amp;cad=rja&amp;uact=8&amp;ved=0ahUKEwjWp-ao3NDKAhUT1I4KHYdADJ0QjRwIBQ&amp;url=http://www.coford.ie/media/coford/content/publications/projectreports/TimberMeasurementManual.pdf&amp;bvm=bv.113034660,d.c2E&amp;psig=AFQjCNFj6YhbWWGFfRG1d6IEZwxS8yfLyw&amp;ust=1454215253285857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hyperlink" Target="http://www.google.com.bd/url?sa=i&amp;rct=j&amp;q=&amp;esrc=s&amp;source=images&amp;cd=&amp;cad=rja&amp;uact=8&amp;ved=0ahUKEwjWp-ao3NDKAhUT1I4KHYdADJ0QjRwIBQ&amp;url=http://www.coford.ie/media/coford/content/publications/projectreports/TimberMeasurementManual.pdf&amp;bvm=bv.113034660,d.c2E&amp;psig=AFQjCNFj6YhbWWGFfRG1d6IEZwxS8yfLyw&amp;ust=1454215253285857" TargetMode="External"/><Relationship Id="rId4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emf"/><Relationship Id="rId7" Type="http://schemas.openxmlformats.org/officeDocument/2006/relationships/image" Target="../media/image3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29.png"/><Relationship Id="rId4" Type="http://schemas.openxmlformats.org/officeDocument/2006/relationships/hyperlink" Target="http://www.google.com.bd/url?sa=i&amp;rct=j&amp;q=&amp;esrc=s&amp;source=images&amp;cd=&amp;cad=rja&amp;uact=8&amp;ved=0ahUKEwjWp-ao3NDKAhUT1I4KHYdADJ0QjRwIBQ&amp;url=http://www.coford.ie/media/coford/content/publications/projectreports/TimberMeasurementManual.pdf&amp;bvm=bv.113034660,d.c2E&amp;psig=AFQjCNFj6YhbWWGFfRG1d6IEZwxS8yfLyw&amp;ust=145421525328585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hyperlink" Target="http://www.google.com.bd/url?sa=i&amp;rct=j&amp;q=&amp;esrc=s&amp;source=images&amp;cd=&amp;cad=rja&amp;uact=8&amp;ved=0ahUKEwjWp-ao3NDKAhUT1I4KHYdADJ0QjRwIBQ&amp;url=http://www.coford.ie/media/coford/content/publications/projectreports/TimberMeasurementManual.pdf&amp;bvm=bv.113034660,d.c2E&amp;psig=AFQjCNFj6YhbWWGFfRG1d6IEZwxS8yfLyw&amp;ust=1454215253285857" TargetMode="External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bd/url?sa=i&amp;rct=j&amp;q=&amp;esrc=s&amp;source=images&amp;cd=&amp;cad=rja&amp;uact=8&amp;ved=0ahUKEwjWp-ao3NDKAhUT1I4KHYdADJ0QjRwIBQ&amp;url=http://www.coford.ie/media/coford/content/publications/projectreports/TimberMeasurementManual.pdf&amp;bvm=bv.113034660,d.c2E&amp;psig=AFQjCNFj6YhbWWGFfRG1d6IEZwxS8yfLyw&amp;ust=1454215253285857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3" b="-2"/>
          <a:stretch/>
        </p:blipFill>
        <p:spPr>
          <a:xfrm>
            <a:off x="0" y="0"/>
            <a:ext cx="9144000" cy="5904446"/>
          </a:xfrm>
          <a:prstGeom prst="rect">
            <a:avLst/>
          </a:prstGeom>
          <a:effectLst>
            <a:reflection blurRad="6350" stA="44000" endPos="18000" dir="5400000" sy="-100000" algn="bl" rotWithShape="0"/>
          </a:effectLst>
        </p:spPr>
      </p:pic>
      <p:pic>
        <p:nvPicPr>
          <p:cNvPr id="3075" name="Picture 5" descr="C:\Users\Liam\Dropbox (BGD_058)\BGD_058\8_Communications\Logos\transparent logo\Go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787400"/>
            <a:ext cx="1473200" cy="112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362" y="884481"/>
            <a:ext cx="10287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55" y="713835"/>
            <a:ext cx="11874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4"/>
          <p:cNvSpPr txBox="1">
            <a:spLocks/>
          </p:cNvSpPr>
          <p:nvPr/>
        </p:nvSpPr>
        <p:spPr>
          <a:xfrm>
            <a:off x="619125" y="2092271"/>
            <a:ext cx="7905750" cy="1828799"/>
          </a:xfrm>
          <a:prstGeom prst="rect">
            <a:avLst/>
          </a:prstGeom>
        </p:spPr>
        <p:txBody>
          <a:bodyPr lIns="218139" tIns="109070" rIns="218139" bIns="109070" anchor="b">
            <a:noAutofit/>
          </a:bodyPr>
          <a:lstStyle>
            <a:lvl1pPr defTabSz="785813"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4000" b="1" dirty="0">
                <a:solidFill>
                  <a:srgbClr val="000000"/>
                </a:solidFill>
                <a:latin typeface="Bradley Hand ITC" pitchFamily="66" charset="0"/>
              </a:rPr>
              <a:t>Measurement of tree and sapling attributes</a:t>
            </a:r>
            <a:endParaRPr lang="en-GB" altLang="en-US" sz="5400" dirty="0">
              <a:solidFill>
                <a:srgbClr val="000000"/>
              </a:solidFill>
              <a:latin typeface="Calibri Light" pitchFamily="34" charset="0"/>
            </a:endParaRPr>
          </a:p>
        </p:txBody>
      </p:sp>
      <p:pic>
        <p:nvPicPr>
          <p:cNvPr id="3079" name="Picture 4" descr="C:\Users\Liam\Dropbox (BGD_058)\BGD_058\8_Communications\Logos\transparent logo\usaid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6081713"/>
            <a:ext cx="196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6059488"/>
            <a:ext cx="191611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5" y="6018213"/>
            <a:ext cx="103028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3" descr="C:\Users\Liam\Dropbox (BGD_058)\BGD_058\8_Communications\Logos\transparent logo\FAO_logo_Blue_3lines_en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5861050"/>
            <a:ext cx="2835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encrypted-tbn1.gstatic.com/images?q=tbn:ANd9GcS8AhN3Wg94xrQ99rV6tSqKBnDhYdHsCRXiv4cnuSpvALSbLG6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582" y="1"/>
            <a:ext cx="707418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441" y="3189140"/>
            <a:ext cx="7278725" cy="30603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587" y="0"/>
            <a:ext cx="8012280" cy="345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1758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66" y="272956"/>
            <a:ext cx="8050417" cy="3521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242" y="3620068"/>
            <a:ext cx="7456524" cy="3040039"/>
          </a:xfrm>
          <a:prstGeom prst="rect">
            <a:avLst/>
          </a:prstGeom>
        </p:spPr>
      </p:pic>
      <p:pic>
        <p:nvPicPr>
          <p:cNvPr id="6" name="Picture 2" descr="https://encrypted-tbn1.gstatic.com/images?q=tbn:ANd9GcS8AhN3Wg94xrQ99rV6tSqKBnDhYdHsCRXiv4cnuSpvALSbLG6H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582" y="1"/>
            <a:ext cx="707418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70991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37" y="201658"/>
            <a:ext cx="8318876" cy="3227342"/>
          </a:xfrm>
          <a:prstGeom prst="rect">
            <a:avLst/>
          </a:prstGeom>
        </p:spPr>
      </p:pic>
      <p:pic>
        <p:nvPicPr>
          <p:cNvPr id="8" name="Picture 2" descr="https://encrypted-tbn1.gstatic.com/images?q=tbn:ANd9GcS8AhN3Wg94xrQ99rV6tSqKBnDhYdHsCRXiv4cnuSpvALSbLG6H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582" y="1"/>
            <a:ext cx="707418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5737" y="914400"/>
            <a:ext cx="812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 cm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520" y="3075697"/>
            <a:ext cx="7893062" cy="378230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830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40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229514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29" y="66532"/>
            <a:ext cx="7889171" cy="32528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56" y="3170103"/>
            <a:ext cx="7745395" cy="3486952"/>
          </a:xfrm>
          <a:prstGeom prst="rect">
            <a:avLst/>
          </a:prstGeom>
        </p:spPr>
      </p:pic>
      <p:pic>
        <p:nvPicPr>
          <p:cNvPr id="9" name="Picture 2" descr="https://encrypted-tbn1.gstatic.com/images?q=tbn:ANd9GcS8AhN3Wg94xrQ99rV6tSqKBnDhYdHsCRXiv4cnuSpvALSbLG6H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582" y="1"/>
            <a:ext cx="707418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42123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79463"/>
          </a:xfrm>
        </p:spPr>
        <p:txBody>
          <a:bodyPr/>
          <a:lstStyle/>
          <a:p>
            <a:r>
              <a:rPr lang="en-US" sz="3600" b="1" dirty="0">
                <a:latin typeface="Bradley Hand ITC" panose="03070402050302030203" pitchFamily="66" charset="0"/>
              </a:rPr>
              <a:t>8. Tree height measurement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14851" y="1144588"/>
            <a:ext cx="4429124" cy="4865034"/>
          </a:xfrm>
        </p:spPr>
        <p:txBody>
          <a:bodyPr/>
          <a:lstStyle/>
          <a:p>
            <a:r>
              <a:rPr lang="en-US" sz="2200" b="1" dirty="0"/>
              <a:t>Total height: </a:t>
            </a:r>
            <a:r>
              <a:rPr lang="en-US" sz="2200" dirty="0"/>
              <a:t>The height (or stem length) from ground line to the top of green terminal bud</a:t>
            </a:r>
          </a:p>
          <a:p>
            <a:endParaRPr lang="en-US" sz="200" dirty="0"/>
          </a:p>
          <a:p>
            <a:r>
              <a:rPr lang="en-US" sz="2200" b="1" dirty="0">
                <a:ea typeface="Times New Roman" pitchFamily="18" charset="0"/>
                <a:cs typeface="Arial" pitchFamily="34" charset="0"/>
              </a:rPr>
              <a:t>Bole height: </a:t>
            </a:r>
            <a:r>
              <a:rPr lang="en-US" sz="2200" dirty="0">
                <a:ea typeface="Times New Roman" pitchFamily="18" charset="0"/>
                <a:cs typeface="Arial" pitchFamily="34" charset="0"/>
              </a:rPr>
              <a:t>The height between ground level and the crown point </a:t>
            </a:r>
          </a:p>
          <a:p>
            <a:endParaRPr lang="en-US" sz="900" dirty="0">
              <a:ea typeface="Times New Roman" pitchFamily="18" charset="0"/>
              <a:cs typeface="Arial" pitchFamily="34" charset="0"/>
            </a:endParaRPr>
          </a:p>
          <a:p>
            <a:r>
              <a:rPr lang="en-US" sz="2200" b="1" dirty="0">
                <a:ea typeface="Times New Roman" pitchFamily="18" charset="0"/>
                <a:cs typeface="Arial" pitchFamily="34" charset="0"/>
              </a:rPr>
              <a:t>Crown point: </a:t>
            </a:r>
            <a:r>
              <a:rPr lang="en-US" sz="2200" dirty="0">
                <a:ea typeface="Times New Roman" pitchFamily="18" charset="0"/>
                <a:cs typeface="Arial" pitchFamily="34" charset="0"/>
              </a:rPr>
              <a:t>Crown point is the position of the first crown forming live or dead branch</a:t>
            </a:r>
          </a:p>
          <a:p>
            <a:endParaRPr lang="en-US" sz="200" dirty="0">
              <a:cs typeface="Arial" pitchFamily="34" charset="0"/>
            </a:endParaRPr>
          </a:p>
        </p:txBody>
      </p:sp>
      <p:pic>
        <p:nvPicPr>
          <p:cNvPr id="7" name="Picture 2" descr="main tree fina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2" y="1144588"/>
            <a:ext cx="3789790" cy="486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0113" y="6172200"/>
            <a:ext cx="3186112" cy="34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Different attributes of a tree</a:t>
            </a:r>
          </a:p>
        </p:txBody>
      </p:sp>
    </p:spTree>
    <p:extLst>
      <p:ext uri="{BB962C8B-B14F-4D97-AF65-F5344CB8AC3E}">
        <p14:creationId xmlns:p14="http://schemas.microsoft.com/office/powerpoint/2010/main" val="3926574428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875" y="-10034"/>
            <a:ext cx="744857" cy="103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12" y="3143456"/>
            <a:ext cx="3888535" cy="1907433"/>
          </a:xfrm>
          <a:prstGeom prst="rect">
            <a:avLst/>
          </a:prstGeom>
        </p:spPr>
      </p:pic>
      <p:pic>
        <p:nvPicPr>
          <p:cNvPr id="6" name="Picture 2" descr="Image result for bearing scale view of suunto clinome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129" y="3143456"/>
            <a:ext cx="2098771" cy="216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350" y="-1"/>
            <a:ext cx="8209602" cy="4121625"/>
          </a:xfrm>
        </p:spPr>
        <p:txBody>
          <a:bodyPr/>
          <a:lstStyle/>
          <a:p>
            <a:r>
              <a:rPr lang="en-US" sz="2400" dirty="0"/>
              <a:t>Height measurement using </a:t>
            </a:r>
            <a:r>
              <a:rPr lang="en-US" sz="2400" dirty="0" err="1"/>
              <a:t>Suunto</a:t>
            </a:r>
            <a:r>
              <a:rPr lang="en-US" sz="2400" dirty="0"/>
              <a:t> clinometer</a:t>
            </a:r>
          </a:p>
          <a:p>
            <a:pPr marL="0" indent="0">
              <a:buNone/>
            </a:pPr>
            <a:r>
              <a:rPr lang="en-US" sz="300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b="1" dirty="0"/>
              <a:t>Step 1: </a:t>
            </a:r>
            <a:r>
              <a:rPr lang="en-US" sz="1800" dirty="0"/>
              <a:t>Measure the horizontal distance of the targeted tree from the operator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b="1" dirty="0"/>
              <a:t>Step 2: </a:t>
            </a:r>
            <a:r>
              <a:rPr lang="en-US" sz="1800" dirty="0"/>
              <a:t>Looking through the opening, line up the horizontal line with the top of the tree and read off the number from the percentage scale (ignore the sign) </a:t>
            </a:r>
          </a:p>
          <a:p>
            <a:pPr marL="436562" lvl="1" indent="0">
              <a:buNone/>
            </a:pPr>
            <a:endParaRPr lang="en-US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b="1" dirty="0"/>
              <a:t>Step 3: </a:t>
            </a:r>
            <a:r>
              <a:rPr lang="en-US" sz="1800" dirty="0"/>
              <a:t>Line up the horizontal line with the base of the tree and again read off the number from the percentage scale </a:t>
            </a:r>
          </a:p>
          <a:p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45760" y="3168318"/>
            <a:ext cx="2229075" cy="28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5317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899" y="243385"/>
            <a:ext cx="7886700" cy="617514"/>
          </a:xfrm>
        </p:spPr>
        <p:txBody>
          <a:bodyPr/>
          <a:lstStyle/>
          <a:p>
            <a:r>
              <a:rPr lang="en-US" sz="3600" b="1" dirty="0">
                <a:latin typeface="Bradley Hand ITC" panose="03070402050302030203" pitchFamily="66" charset="0"/>
              </a:rPr>
              <a:t>10. Tree damage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31825" y="860898"/>
            <a:ext cx="7886700" cy="5512605"/>
          </a:xfrm>
        </p:spPr>
        <p:txBody>
          <a:bodyPr/>
          <a:lstStyle/>
          <a:p>
            <a:r>
              <a:rPr lang="en-US" sz="2400" dirty="0"/>
              <a:t>Record the damage type of trees</a:t>
            </a:r>
          </a:p>
          <a:p>
            <a:pPr marL="0" indent="0">
              <a:buNone/>
            </a:pPr>
            <a:endParaRPr lang="en-US" sz="3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None observed: </a:t>
            </a:r>
            <a:r>
              <a:rPr lang="en-US" sz="2000" dirty="0"/>
              <a:t>No damage observed at time of assessment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Insect: </a:t>
            </a:r>
            <a:r>
              <a:rPr lang="en-US" sz="2000" dirty="0"/>
              <a:t>Defoliation caused by insect predation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Disease: </a:t>
            </a:r>
            <a:r>
              <a:rPr lang="en-US" sz="2000" dirty="0"/>
              <a:t>Necrosis or other symptoms of ill health observed (usually on foliage)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Fire: </a:t>
            </a:r>
            <a:r>
              <a:rPr lang="en-US" sz="2000" dirty="0"/>
              <a:t>Defoliation structural damage caused by fire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Animal: </a:t>
            </a:r>
            <a:r>
              <a:rPr lang="en-US" sz="2000" dirty="0"/>
              <a:t>Over grazed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Wind: </a:t>
            </a:r>
            <a:r>
              <a:rPr lang="en-US" sz="2000" dirty="0"/>
              <a:t>Affected by storms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Suppression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Human: </a:t>
            </a:r>
            <a:r>
              <a:rPr lang="en-US" sz="2000" dirty="0"/>
              <a:t>Human-caused (cultural, logging, accidental, etc.)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Other: </a:t>
            </a:r>
            <a:r>
              <a:rPr lang="en-US" sz="2000" dirty="0"/>
              <a:t>Unknown/not sure/other – includes death from human activity not related to </a:t>
            </a:r>
            <a:r>
              <a:rPr lang="en-US" sz="2000" dirty="0" err="1"/>
              <a:t>silvicultural</a:t>
            </a:r>
            <a:r>
              <a:rPr lang="en-US" sz="2000" dirty="0"/>
              <a:t> and land clearing activity (accidental, random, etc.), roots are undermined by erosion, hit by falling tree(include notes)</a:t>
            </a:r>
          </a:p>
          <a:p>
            <a:endParaRPr lang="en-US" sz="2400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77" y="236935"/>
            <a:ext cx="7886700" cy="790575"/>
          </a:xfrm>
        </p:spPr>
        <p:txBody>
          <a:bodyPr/>
          <a:lstStyle/>
          <a:p>
            <a:r>
              <a:rPr lang="en-US" sz="3600" b="1" dirty="0">
                <a:latin typeface="Bradley Hand ITC" panose="03070402050302030203" pitchFamily="66" charset="0"/>
              </a:rPr>
              <a:t>11.</a:t>
            </a:r>
            <a:r>
              <a:rPr lang="en-US" sz="3600" b="1" cap="all" dirty="0">
                <a:latin typeface="Bradley Hand ITC" panose="03070402050302030203" pitchFamily="66" charset="0"/>
              </a:rPr>
              <a:t> </a:t>
            </a:r>
            <a:r>
              <a:rPr lang="en-US" sz="3600" b="1" dirty="0">
                <a:latin typeface="Bradley Hand ITC" panose="03070402050302030203" pitchFamily="66" charset="0"/>
              </a:rPr>
              <a:t>Damage severity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171443"/>
            <a:ext cx="7886700" cy="460155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Record the damage severity (if any) of the targeted tree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b="1" dirty="0"/>
              <a:t>Low: </a:t>
            </a:r>
            <a:r>
              <a:rPr lang="en-US" sz="2000" dirty="0"/>
              <a:t>Damage is less than 30% of the canopy or trunk; the tree is likely to recover from the damage; the damage is unlikely to affect the longevity of the tree.</a:t>
            </a:r>
          </a:p>
          <a:p>
            <a:pPr marL="436562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b="1" dirty="0"/>
              <a:t>Moderate: </a:t>
            </a:r>
            <a:r>
              <a:rPr lang="en-US" sz="2000" dirty="0"/>
              <a:t>Damage is more than 50% of the tree canopy or trunk; the tree may make a partial recovery and the damage is likely to reduce the tree’s natural life expectancy</a:t>
            </a:r>
          </a:p>
          <a:p>
            <a:pPr marL="436562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7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b="1" dirty="0"/>
              <a:t>Severe: </a:t>
            </a:r>
            <a:r>
              <a:rPr lang="en-US" sz="2000" dirty="0"/>
              <a:t>Damage is up to 100% of the tree canopy or trunk; the tree is unlikely to recover from the damage; the trees longevity is significantly affected. </a:t>
            </a:r>
          </a:p>
        </p:txBody>
      </p:sp>
    </p:spTree>
    <p:extLst>
      <p:ext uri="{BB962C8B-B14F-4D97-AF65-F5344CB8AC3E}">
        <p14:creationId xmlns:p14="http://schemas.microsoft.com/office/powerpoint/2010/main" val="181200666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-27296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49275"/>
          </a:xfrm>
        </p:spPr>
        <p:txBody>
          <a:bodyPr/>
          <a:lstStyle/>
          <a:p>
            <a:r>
              <a:rPr lang="en-US" sz="3600" b="1" dirty="0">
                <a:latin typeface="Bradley Hand ITC" panose="03070402050302030203" pitchFamily="66" charset="0"/>
              </a:rPr>
              <a:t>12. Decay class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939430"/>
            <a:ext cx="7886700" cy="3305020"/>
          </a:xfrm>
        </p:spPr>
        <p:txBody>
          <a:bodyPr/>
          <a:lstStyle/>
          <a:p>
            <a:r>
              <a:rPr lang="en-US" sz="2400" dirty="0"/>
              <a:t>Record the decay class of the dead standing targeted tree</a:t>
            </a:r>
          </a:p>
          <a:p>
            <a:endParaRPr lang="en-US" sz="1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Most branches present: </a:t>
            </a:r>
            <a:r>
              <a:rPr lang="en-US" sz="2000" dirty="0"/>
              <a:t>Original branch structure is present with many fine branches </a:t>
            </a:r>
          </a:p>
          <a:p>
            <a:pPr marL="436562" lvl="1" indent="0">
              <a:buNone/>
            </a:pPr>
            <a:endParaRPr lang="en-US" sz="105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Few branches present: </a:t>
            </a:r>
            <a:r>
              <a:rPr lang="en-US" sz="2000" dirty="0"/>
              <a:t>Few limbs and no fine branches are present; sound at the base and decay is advancing at the upper bole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1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No branches / few stumps only</a:t>
            </a:r>
            <a:r>
              <a:rPr lang="en-US" sz="2000" dirty="0"/>
              <a:t>: Predominantly a single trunk, minor stumps, significant decay in all parts of tree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493"/>
          <a:stretch/>
        </p:blipFill>
        <p:spPr bwMode="auto">
          <a:xfrm>
            <a:off x="1942815" y="4269480"/>
            <a:ext cx="4840122" cy="2561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le 4"/>
          <p:cNvSpPr>
            <a:spLocks noGrp="1"/>
          </p:cNvSpPr>
          <p:nvPr>
            <p:ph type="ctrTitle"/>
          </p:nvPr>
        </p:nvSpPr>
        <p:spPr>
          <a:xfrm>
            <a:off x="-92765" y="2273300"/>
            <a:ext cx="8780463" cy="1155700"/>
          </a:xfrm>
        </p:spPr>
        <p:txBody>
          <a:bodyPr/>
          <a:lstStyle/>
          <a:p>
            <a:r>
              <a:rPr lang="en-US" altLang="en-US" b="1" dirty="0">
                <a:latin typeface="Bradley Hand ITC" pitchFamily="66" charset="0"/>
              </a:rPr>
              <a:t>Thank you</a:t>
            </a:r>
            <a:endParaRPr lang="en-GB" altLang="en-US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100"/>
            <a:ext cx="295275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29 Rectángulo"/>
          <p:cNvSpPr>
            <a:spLocks noChangeArrowheads="1"/>
          </p:cNvSpPr>
          <p:nvPr/>
        </p:nvSpPr>
        <p:spPr bwMode="auto">
          <a:xfrm>
            <a:off x="3092450" y="1183970"/>
            <a:ext cx="579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 1. Tree attributes for BFI 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86" name="32 Elipse"/>
          <p:cNvSpPr/>
          <p:nvPr/>
        </p:nvSpPr>
        <p:spPr>
          <a:xfrm>
            <a:off x="3092450" y="1450181"/>
            <a:ext cx="71437" cy="714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</a:endParaRPr>
          </a:p>
        </p:txBody>
      </p:sp>
      <p:cxnSp>
        <p:nvCxnSpPr>
          <p:cNvPr id="87" name="24 Conector recto"/>
          <p:cNvCxnSpPr/>
          <p:nvPr/>
        </p:nvCxnSpPr>
        <p:spPr>
          <a:xfrm flipV="1">
            <a:off x="2224007" y="1553857"/>
            <a:ext cx="763668" cy="15627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28 Rectángulo"/>
          <p:cNvSpPr>
            <a:spLocks noChangeArrowheads="1"/>
          </p:cNvSpPr>
          <p:nvPr/>
        </p:nvSpPr>
        <p:spPr bwMode="auto">
          <a:xfrm>
            <a:off x="3704241" y="1494298"/>
            <a:ext cx="5235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</a:rPr>
              <a:t>2. Tree status</a:t>
            </a:r>
            <a:endParaRPr lang="en-US" altLang="en-US" sz="1800" dirty="0">
              <a:latin typeface="+mn-lt"/>
              <a:cs typeface="Akhbar MT" pitchFamily="2" charset="-78"/>
            </a:endParaRPr>
          </a:p>
        </p:txBody>
      </p:sp>
      <p:sp>
        <p:nvSpPr>
          <p:cNvPr id="89" name="35 Elipse"/>
          <p:cNvSpPr/>
          <p:nvPr/>
        </p:nvSpPr>
        <p:spPr>
          <a:xfrm>
            <a:off x="3709988" y="2009776"/>
            <a:ext cx="73025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0" name="38 Conector recto"/>
          <p:cNvCxnSpPr/>
          <p:nvPr/>
        </p:nvCxnSpPr>
        <p:spPr>
          <a:xfrm flipV="1">
            <a:off x="2581482" y="2081215"/>
            <a:ext cx="1060109" cy="25528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39 Rectángulo"/>
          <p:cNvSpPr>
            <a:spLocks noChangeArrowheads="1"/>
          </p:cNvSpPr>
          <p:nvPr/>
        </p:nvSpPr>
        <p:spPr bwMode="auto">
          <a:xfrm>
            <a:off x="3873369" y="1860551"/>
            <a:ext cx="481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3. Species 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92" name="40 Elipse"/>
          <p:cNvSpPr/>
          <p:nvPr/>
        </p:nvSpPr>
        <p:spPr>
          <a:xfrm>
            <a:off x="3917036" y="2500709"/>
            <a:ext cx="71437" cy="7302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3" name="41 Conector recto"/>
          <p:cNvCxnSpPr/>
          <p:nvPr/>
        </p:nvCxnSpPr>
        <p:spPr>
          <a:xfrm flipV="1">
            <a:off x="2698544" y="2537221"/>
            <a:ext cx="1115964" cy="16017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42 Rectángulo"/>
          <p:cNvSpPr>
            <a:spLocks noChangeArrowheads="1"/>
          </p:cNvSpPr>
          <p:nvPr/>
        </p:nvSpPr>
        <p:spPr bwMode="auto">
          <a:xfrm>
            <a:off x="3971926" y="2328064"/>
            <a:ext cx="4818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  <a:cs typeface="Akhbar MT" pitchFamily="2" charset="-78"/>
              </a:rPr>
              <a:t>4. </a:t>
            </a:r>
            <a:r>
              <a:rPr lang="en-US" sz="1800" b="1" dirty="0">
                <a:latin typeface="+mn-lt"/>
              </a:rPr>
              <a:t>Measurement of tree bearing from plot center</a:t>
            </a:r>
            <a:r>
              <a:rPr lang="en-US" altLang="en-US" sz="1800" b="1" dirty="0">
                <a:latin typeface="+mn-lt"/>
                <a:cs typeface="Akhbar MT" pitchFamily="2" charset="-78"/>
              </a:rPr>
              <a:t> </a:t>
            </a:r>
            <a:endParaRPr lang="en-US" altLang="en-US" sz="1800" dirty="0">
              <a:latin typeface="+mn-lt"/>
              <a:cs typeface="Akhbar MT" pitchFamily="2" charset="-78"/>
            </a:endParaRPr>
          </a:p>
        </p:txBody>
      </p:sp>
      <p:sp>
        <p:nvSpPr>
          <p:cNvPr id="95" name="43 Elipse"/>
          <p:cNvSpPr/>
          <p:nvPr/>
        </p:nvSpPr>
        <p:spPr>
          <a:xfrm>
            <a:off x="3890517" y="3081606"/>
            <a:ext cx="73025" cy="7143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6" name="44 Conector recto"/>
          <p:cNvCxnSpPr/>
          <p:nvPr/>
        </p:nvCxnSpPr>
        <p:spPr>
          <a:xfrm>
            <a:off x="2719953" y="3437961"/>
            <a:ext cx="1164660" cy="27559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45 Rectángulo"/>
          <p:cNvSpPr>
            <a:spLocks noChangeArrowheads="1"/>
          </p:cNvSpPr>
          <p:nvPr/>
        </p:nvSpPr>
        <p:spPr bwMode="auto">
          <a:xfrm>
            <a:off x="4060586" y="2891909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  <a:cs typeface="Akhbar MT" pitchFamily="2" charset="-78"/>
              </a:rPr>
              <a:t>5. H</a:t>
            </a:r>
            <a:r>
              <a:rPr lang="en-US" sz="1800" b="1" dirty="0">
                <a:latin typeface="+mn-lt"/>
              </a:rPr>
              <a:t>orizontal distance of tree from plot center</a:t>
            </a:r>
            <a:r>
              <a:rPr lang="en-US" altLang="en-US" sz="1800" b="1" dirty="0">
                <a:latin typeface="+mn-lt"/>
                <a:cs typeface="Akhbar MT" pitchFamily="2" charset="-78"/>
              </a:rPr>
              <a:t> </a:t>
            </a:r>
            <a:endParaRPr lang="en-US" altLang="en-US" sz="1800" dirty="0">
              <a:latin typeface="+mn-lt"/>
              <a:cs typeface="Akhbar MT" pitchFamily="2" charset="-78"/>
            </a:endParaRPr>
          </a:p>
        </p:txBody>
      </p:sp>
      <p:sp>
        <p:nvSpPr>
          <p:cNvPr id="98" name="46 Elipse"/>
          <p:cNvSpPr/>
          <p:nvPr/>
        </p:nvSpPr>
        <p:spPr>
          <a:xfrm>
            <a:off x="3971926" y="3642117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9" name="47 Conector recto"/>
          <p:cNvCxnSpPr/>
          <p:nvPr/>
        </p:nvCxnSpPr>
        <p:spPr>
          <a:xfrm>
            <a:off x="2546144" y="4171989"/>
            <a:ext cx="1370892" cy="51193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22 Conector recto"/>
          <p:cNvCxnSpPr/>
          <p:nvPr/>
        </p:nvCxnSpPr>
        <p:spPr>
          <a:xfrm flipH="1" flipV="1">
            <a:off x="3175" y="1635516"/>
            <a:ext cx="2154239" cy="7461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23 Conector recto"/>
          <p:cNvCxnSpPr/>
          <p:nvPr/>
        </p:nvCxnSpPr>
        <p:spPr>
          <a:xfrm flipH="1">
            <a:off x="21176" y="2328064"/>
            <a:ext cx="2462266" cy="740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25 Conector recto"/>
          <p:cNvCxnSpPr/>
          <p:nvPr/>
        </p:nvCxnSpPr>
        <p:spPr>
          <a:xfrm flipH="1">
            <a:off x="-17668" y="2712298"/>
            <a:ext cx="2581482" cy="2143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26 Conector recto"/>
          <p:cNvCxnSpPr/>
          <p:nvPr/>
        </p:nvCxnSpPr>
        <p:spPr>
          <a:xfrm flipH="1">
            <a:off x="3175" y="3437960"/>
            <a:ext cx="2562225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7 Conector recto"/>
          <p:cNvCxnSpPr/>
          <p:nvPr/>
        </p:nvCxnSpPr>
        <p:spPr>
          <a:xfrm flipH="1" flipV="1">
            <a:off x="0" y="4076700"/>
            <a:ext cx="2420939" cy="3651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45 Rectángulo"/>
          <p:cNvSpPr>
            <a:spLocks noChangeArrowheads="1"/>
          </p:cNvSpPr>
          <p:nvPr/>
        </p:nvSpPr>
        <p:spPr bwMode="auto">
          <a:xfrm>
            <a:off x="4123340" y="3485672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  <a:cs typeface="Akhbar MT" pitchFamily="2" charset="-78"/>
              </a:rPr>
              <a:t>6. </a:t>
            </a:r>
            <a:r>
              <a:rPr lang="en-US" sz="1800" b="1" dirty="0">
                <a:latin typeface="+mn-lt"/>
              </a:rPr>
              <a:t>Diameter and height of stumps</a:t>
            </a:r>
            <a:r>
              <a:rPr lang="en-US" altLang="en-US" sz="1800" b="1" dirty="0">
                <a:latin typeface="+mn-lt"/>
                <a:cs typeface="Akhbar MT" pitchFamily="2" charset="-78"/>
              </a:rPr>
              <a:t> </a:t>
            </a:r>
            <a:endParaRPr lang="en-US" altLang="en-US" sz="1800" dirty="0">
              <a:latin typeface="+mn-lt"/>
              <a:cs typeface="Akhbar MT" pitchFamily="2" charset="-78"/>
            </a:endParaRPr>
          </a:p>
        </p:txBody>
      </p:sp>
      <p:cxnSp>
        <p:nvCxnSpPr>
          <p:cNvPr id="107" name="47 Conector recto"/>
          <p:cNvCxnSpPr/>
          <p:nvPr/>
        </p:nvCxnSpPr>
        <p:spPr>
          <a:xfrm>
            <a:off x="2157414" y="4912963"/>
            <a:ext cx="1826417" cy="7179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27 Conector recto"/>
          <p:cNvCxnSpPr/>
          <p:nvPr/>
        </p:nvCxnSpPr>
        <p:spPr>
          <a:xfrm flipH="1" flipV="1">
            <a:off x="0" y="4719639"/>
            <a:ext cx="2038027" cy="137834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27 Conector recto"/>
          <p:cNvCxnSpPr/>
          <p:nvPr/>
        </p:nvCxnSpPr>
        <p:spPr>
          <a:xfrm flipH="1">
            <a:off x="0" y="5567363"/>
            <a:ext cx="1376363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27 Conector recto"/>
          <p:cNvCxnSpPr/>
          <p:nvPr/>
        </p:nvCxnSpPr>
        <p:spPr>
          <a:xfrm flipH="1" flipV="1">
            <a:off x="1" y="5149850"/>
            <a:ext cx="1752599" cy="87035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47 Conector recto"/>
          <p:cNvCxnSpPr/>
          <p:nvPr/>
        </p:nvCxnSpPr>
        <p:spPr>
          <a:xfrm>
            <a:off x="1476375" y="5567363"/>
            <a:ext cx="2531269" cy="81568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47 Conector recto"/>
          <p:cNvCxnSpPr/>
          <p:nvPr/>
        </p:nvCxnSpPr>
        <p:spPr>
          <a:xfrm>
            <a:off x="1905000" y="5272604"/>
            <a:ext cx="2058488" cy="73289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45 Rectángulo"/>
          <p:cNvSpPr>
            <a:spLocks noChangeArrowheads="1"/>
          </p:cNvSpPr>
          <p:nvPr/>
        </p:nvSpPr>
        <p:spPr bwMode="auto">
          <a:xfrm>
            <a:off x="4132023" y="4047588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  <a:cs typeface="Akhbar MT" pitchFamily="2" charset="-78"/>
              </a:rPr>
              <a:t>7. </a:t>
            </a:r>
            <a:r>
              <a:rPr lang="en-US" sz="1800" b="1" dirty="0">
                <a:latin typeface="+mn-lt"/>
              </a:rPr>
              <a:t>Diameter at breast height</a:t>
            </a:r>
            <a:r>
              <a:rPr lang="en-US" altLang="en-US" sz="1800" b="1" dirty="0">
                <a:latin typeface="+mn-lt"/>
                <a:cs typeface="Akhbar MT" pitchFamily="2" charset="-78"/>
              </a:rPr>
              <a:t> </a:t>
            </a:r>
          </a:p>
        </p:txBody>
      </p:sp>
      <p:sp>
        <p:nvSpPr>
          <p:cNvPr id="115" name="45 Rectángulo"/>
          <p:cNvSpPr>
            <a:spLocks noChangeArrowheads="1"/>
          </p:cNvSpPr>
          <p:nvPr/>
        </p:nvSpPr>
        <p:spPr bwMode="auto">
          <a:xfrm>
            <a:off x="4132023" y="4534973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latin typeface="+mn-lt"/>
                <a:cs typeface="Akhbar MT" pitchFamily="2" charset="-78"/>
              </a:rPr>
              <a:t>8. </a:t>
            </a:r>
            <a:r>
              <a:rPr lang="en-US" sz="1800" b="1" dirty="0">
                <a:latin typeface="+mn-lt"/>
              </a:rPr>
              <a:t>Tree height measurement</a:t>
            </a:r>
            <a:r>
              <a:rPr lang="en-US" altLang="en-US" sz="1800" b="1" dirty="0">
                <a:latin typeface="+mn-lt"/>
                <a:cs typeface="Akhbar MT" pitchFamily="2" charset="-78"/>
              </a:rPr>
              <a:t> </a:t>
            </a:r>
            <a:endParaRPr lang="en-US" altLang="en-US" sz="1800" dirty="0">
              <a:latin typeface="+mn-lt"/>
              <a:cs typeface="Akhbar MT" pitchFamily="2" charset="-78"/>
            </a:endParaRPr>
          </a:p>
        </p:txBody>
      </p:sp>
      <p:sp>
        <p:nvSpPr>
          <p:cNvPr id="4130" name="TextBox 117"/>
          <p:cNvSpPr txBox="1">
            <a:spLocks noChangeArrowheads="1"/>
          </p:cNvSpPr>
          <p:nvPr/>
        </p:nvSpPr>
        <p:spPr bwMode="auto">
          <a:xfrm>
            <a:off x="1752600" y="381000"/>
            <a:ext cx="7010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4400" b="1">
                <a:latin typeface="Bradley Hand ITC" pitchFamily="66" charset="0"/>
              </a:rPr>
              <a:t>Contents</a:t>
            </a:r>
            <a:r>
              <a:rPr lang="bn-IN" altLang="en-US" sz="5000" b="1">
                <a:latin typeface="Bradley Hand ITC" pitchFamily="66" charset="0"/>
              </a:rPr>
              <a:t> </a:t>
            </a:r>
            <a:endParaRPr lang="en-US" altLang="en-US" sz="5000" b="1" dirty="0">
              <a:latin typeface="Bradley Hand ITC" pitchFamily="66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905000" y="1138238"/>
            <a:ext cx="7239000" cy="46037"/>
          </a:xfrm>
          <a:prstGeom prst="rect">
            <a:avLst/>
          </a:prstGeom>
          <a:solidFill>
            <a:srgbClr val="00644F"/>
          </a:solidFill>
          <a:ln>
            <a:solidFill>
              <a:srgbClr val="006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119" y="6009622"/>
            <a:ext cx="793098" cy="858412"/>
          </a:xfrm>
          <a:prstGeom prst="rect">
            <a:avLst/>
          </a:prstGeom>
        </p:spPr>
      </p:pic>
      <p:sp>
        <p:nvSpPr>
          <p:cNvPr id="37" name="45 Rectángulo"/>
          <p:cNvSpPr>
            <a:spLocks noChangeArrowheads="1"/>
          </p:cNvSpPr>
          <p:nvPr/>
        </p:nvSpPr>
        <p:spPr bwMode="auto">
          <a:xfrm>
            <a:off x="4132023" y="5008701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cap="all" dirty="0">
                <a:latin typeface="+mn-lt"/>
              </a:rPr>
              <a:t>9. </a:t>
            </a:r>
            <a:r>
              <a:rPr lang="en-US" sz="1800" b="1" dirty="0">
                <a:latin typeface="+mn-lt"/>
              </a:rPr>
              <a:t>Crown position </a:t>
            </a:r>
            <a:endParaRPr lang="en-US" altLang="en-US" sz="1800" b="1" dirty="0">
              <a:latin typeface="+mn-lt"/>
              <a:cs typeface="Akhbar MT" pitchFamily="2" charset="-78"/>
            </a:endParaRPr>
          </a:p>
        </p:txBody>
      </p:sp>
      <p:sp>
        <p:nvSpPr>
          <p:cNvPr id="38" name="45 Rectángulo"/>
          <p:cNvSpPr>
            <a:spLocks noChangeArrowheads="1"/>
          </p:cNvSpPr>
          <p:nvPr/>
        </p:nvSpPr>
        <p:spPr bwMode="auto">
          <a:xfrm>
            <a:off x="4097892" y="5446197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dirty="0">
                <a:latin typeface="+mn-lt"/>
              </a:rPr>
              <a:t>10. Tree damage </a:t>
            </a:r>
            <a:endParaRPr lang="en-US" altLang="en-US" sz="1800" b="1" dirty="0">
              <a:latin typeface="+mn-lt"/>
              <a:cs typeface="Akhbar MT" pitchFamily="2" charset="-78"/>
            </a:endParaRPr>
          </a:p>
        </p:txBody>
      </p:sp>
      <p:sp>
        <p:nvSpPr>
          <p:cNvPr id="39" name="45 Rectángulo"/>
          <p:cNvSpPr>
            <a:spLocks noChangeArrowheads="1"/>
          </p:cNvSpPr>
          <p:nvPr/>
        </p:nvSpPr>
        <p:spPr bwMode="auto">
          <a:xfrm>
            <a:off x="4123341" y="5869863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dirty="0">
                <a:latin typeface="+mn-lt"/>
              </a:rPr>
              <a:t>11.</a:t>
            </a:r>
            <a:r>
              <a:rPr lang="en-US" sz="1800" b="1" cap="all" dirty="0">
                <a:latin typeface="+mn-lt"/>
              </a:rPr>
              <a:t> </a:t>
            </a:r>
            <a:r>
              <a:rPr lang="en-US" sz="1800" b="1" dirty="0">
                <a:latin typeface="+mn-lt"/>
              </a:rPr>
              <a:t>Damage severity </a:t>
            </a:r>
            <a:endParaRPr lang="en-US" altLang="en-US" sz="1800" b="1" dirty="0">
              <a:latin typeface="+mn-lt"/>
              <a:cs typeface="Akhbar MT" pitchFamily="2" charset="-78"/>
            </a:endParaRPr>
          </a:p>
        </p:txBody>
      </p:sp>
      <p:sp>
        <p:nvSpPr>
          <p:cNvPr id="40" name="45 Rectángulo"/>
          <p:cNvSpPr>
            <a:spLocks noChangeArrowheads="1"/>
          </p:cNvSpPr>
          <p:nvPr/>
        </p:nvSpPr>
        <p:spPr bwMode="auto">
          <a:xfrm>
            <a:off x="4123341" y="6201292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1" dirty="0">
                <a:latin typeface="+mn-lt"/>
              </a:rPr>
              <a:t>12. Decay class</a:t>
            </a:r>
            <a:endParaRPr lang="en-US" altLang="en-US" sz="1800" b="1" dirty="0">
              <a:latin typeface="+mn-lt"/>
              <a:cs typeface="Akhbar MT" pitchFamily="2" charset="-78"/>
            </a:endParaRPr>
          </a:p>
        </p:txBody>
      </p:sp>
      <p:cxnSp>
        <p:nvCxnSpPr>
          <p:cNvPr id="44" name="22 Conector recto"/>
          <p:cNvCxnSpPr/>
          <p:nvPr/>
        </p:nvCxnSpPr>
        <p:spPr>
          <a:xfrm flipH="1">
            <a:off x="21176" y="1974056"/>
            <a:ext cx="2202831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24 Conector recto"/>
          <p:cNvCxnSpPr/>
          <p:nvPr/>
        </p:nvCxnSpPr>
        <p:spPr>
          <a:xfrm flipV="1">
            <a:off x="2328782" y="1714683"/>
            <a:ext cx="1100218" cy="25937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35 Elipse"/>
          <p:cNvSpPr/>
          <p:nvPr/>
        </p:nvSpPr>
        <p:spPr>
          <a:xfrm>
            <a:off x="3568566" y="1643245"/>
            <a:ext cx="73025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1" name="46 Elipse"/>
          <p:cNvSpPr/>
          <p:nvPr/>
        </p:nvSpPr>
        <p:spPr>
          <a:xfrm>
            <a:off x="4013606" y="4171989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2" name="46 Elipse"/>
          <p:cNvSpPr/>
          <p:nvPr/>
        </p:nvSpPr>
        <p:spPr>
          <a:xfrm>
            <a:off x="4020024" y="4683920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5" name="46 Elipse"/>
          <p:cNvSpPr/>
          <p:nvPr/>
        </p:nvSpPr>
        <p:spPr>
          <a:xfrm>
            <a:off x="3994515" y="5149850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6" name="46 Elipse"/>
          <p:cNvSpPr/>
          <p:nvPr/>
        </p:nvSpPr>
        <p:spPr>
          <a:xfrm>
            <a:off x="4043363" y="5627948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7" name="46 Elipse"/>
          <p:cNvSpPr/>
          <p:nvPr/>
        </p:nvSpPr>
        <p:spPr>
          <a:xfrm>
            <a:off x="4043362" y="6009622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68" name="46 Elipse"/>
          <p:cNvSpPr/>
          <p:nvPr/>
        </p:nvSpPr>
        <p:spPr>
          <a:xfrm>
            <a:off x="4060586" y="6383043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82" name="27 Conector recto"/>
          <p:cNvCxnSpPr/>
          <p:nvPr/>
        </p:nvCxnSpPr>
        <p:spPr>
          <a:xfrm flipH="1" flipV="1">
            <a:off x="25213" y="4403496"/>
            <a:ext cx="2303569" cy="137825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47 Conector recto"/>
          <p:cNvCxnSpPr/>
          <p:nvPr/>
        </p:nvCxnSpPr>
        <p:spPr>
          <a:xfrm>
            <a:off x="2395348" y="4552157"/>
            <a:ext cx="1489265" cy="59769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6 Conector recto"/>
          <p:cNvCxnSpPr/>
          <p:nvPr/>
        </p:nvCxnSpPr>
        <p:spPr>
          <a:xfrm flipH="1">
            <a:off x="2" y="3791838"/>
            <a:ext cx="254614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44 Conector recto"/>
          <p:cNvCxnSpPr/>
          <p:nvPr/>
        </p:nvCxnSpPr>
        <p:spPr>
          <a:xfrm>
            <a:off x="2598623" y="3809840"/>
            <a:ext cx="1354131" cy="42241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25 Conector recto"/>
          <p:cNvCxnSpPr/>
          <p:nvPr/>
        </p:nvCxnSpPr>
        <p:spPr>
          <a:xfrm flipH="1" flipV="1">
            <a:off x="19256" y="3076575"/>
            <a:ext cx="2562226" cy="73025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41 Conector recto"/>
          <p:cNvCxnSpPr/>
          <p:nvPr/>
        </p:nvCxnSpPr>
        <p:spPr>
          <a:xfrm flipV="1">
            <a:off x="2698544" y="3113088"/>
            <a:ext cx="1115964" cy="3651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500"/>
                            </p:stCondLst>
                            <p:childTnLst>
                              <p:par>
                                <p:cTn id="1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0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5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0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animBg="1"/>
      <p:bldP spid="88" grpId="0"/>
      <p:bldP spid="89" grpId="0" animBg="1"/>
      <p:bldP spid="91" grpId="0"/>
      <p:bldP spid="92" grpId="0" animBg="1"/>
      <p:bldP spid="94" grpId="0"/>
      <p:bldP spid="95" grpId="0" animBg="1"/>
      <p:bldP spid="97" grpId="0"/>
      <p:bldP spid="98" grpId="0" animBg="1"/>
      <p:bldP spid="105" grpId="0"/>
      <p:bldP spid="114" grpId="0"/>
      <p:bldP spid="115" grpId="0"/>
      <p:bldP spid="37" grpId="0"/>
      <p:bldP spid="38" grpId="0"/>
      <p:bldP spid="39" grpId="0"/>
      <p:bldP spid="40" grpId="0"/>
      <p:bldP spid="48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6"/>
          <p:cNvSpPr txBox="1">
            <a:spLocks noChangeArrowheads="1"/>
          </p:cNvSpPr>
          <p:nvPr/>
        </p:nvSpPr>
        <p:spPr bwMode="auto">
          <a:xfrm>
            <a:off x="1111155" y="299114"/>
            <a:ext cx="7010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4000" b="1" dirty="0">
                <a:latin typeface="Bradley Hand ITC" pitchFamily="66" charset="0"/>
              </a:rPr>
              <a:t>1. Tree attributes for BFI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005" y="1120549"/>
            <a:ext cx="7886700" cy="5484967"/>
          </a:xfrm>
        </p:spPr>
        <p:txBody>
          <a:bodyPr/>
          <a:lstStyle/>
          <a:p>
            <a:r>
              <a:rPr lang="en-US" sz="2400" dirty="0"/>
              <a:t>The following attributes needs to assess and measure during BFI</a:t>
            </a:r>
          </a:p>
          <a:p>
            <a:pPr marL="0" indent="0">
              <a:buNone/>
            </a:pPr>
            <a:endParaRPr lang="en-US" sz="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Tree status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cap="small" dirty="0"/>
              <a:t>S</a:t>
            </a:r>
            <a:r>
              <a:rPr lang="en-US" sz="1800" dirty="0"/>
              <a:t>pecies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Bearing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Horizontal distance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Diameter of stumps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Diameter at breast height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cap="small" dirty="0"/>
              <a:t>T</a:t>
            </a:r>
            <a:r>
              <a:rPr lang="en-US" sz="1800" dirty="0"/>
              <a:t>otal height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Bole height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Crown height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Crown position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Tree damage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Damage severity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Decay class	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9588"/>
            <a:ext cx="793098" cy="85841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505" y="4668413"/>
            <a:ext cx="1431995" cy="13369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801" y="153486"/>
            <a:ext cx="2008189" cy="17201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26862" y="2383046"/>
            <a:ext cx="19091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Broken and attached more than 50% of the stem, consider as standing tree. Measure the length of the tree including the broken portion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799" y="2536908"/>
            <a:ext cx="2008189" cy="15081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26862" y="153486"/>
            <a:ext cx="1940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Broken and attached less than 50% of the stem, consider the broken part as coarse wood debris and standing part as damaged standing tree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346" y="4668413"/>
            <a:ext cx="1903414" cy="131724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52401" y="5985655"/>
            <a:ext cx="2425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Broken and attached at below the 1.3 m height =  stump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49758" y="6350751"/>
            <a:ext cx="255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Standing dead tree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89793" y="6350751"/>
            <a:ext cx="255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Coarse woody debris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774" y="4674147"/>
            <a:ext cx="2406214" cy="151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4"/>
          <p:cNvSpPr>
            <a:spLocks noGrp="1"/>
          </p:cNvSpPr>
          <p:nvPr>
            <p:ph idx="1"/>
          </p:nvPr>
        </p:nvSpPr>
        <p:spPr>
          <a:xfrm>
            <a:off x="287217" y="1353662"/>
            <a:ext cx="4152428" cy="3009298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en-US" sz="9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b="1" dirty="0"/>
              <a:t>Live tree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b="1" dirty="0"/>
              <a:t>Dead standing tree: </a:t>
            </a:r>
            <a:r>
              <a:rPr lang="en-US" sz="1800" dirty="0"/>
              <a:t>The tree is standing above a 45 degree angle; a tree is dead when none of its parts are alive (leaves, buds, cambium) at 1.3m or above.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b="1" dirty="0"/>
              <a:t>Stump (dead)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b="1" dirty="0"/>
              <a:t>Stump (alive)</a:t>
            </a:r>
          </a:p>
          <a:p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0" y="657679"/>
            <a:ext cx="47268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i="1" dirty="0"/>
              <a:t>Record the present status of each targeted trees and stump (top diameter ≥ 10 cm) as following categories 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152401" y="39927"/>
            <a:ext cx="7010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4000" b="1" dirty="0">
                <a:latin typeface="Bradley Hand ITC" pitchFamily="66" charset="0"/>
              </a:rPr>
              <a:t>2. Tree status </a:t>
            </a:r>
          </a:p>
        </p:txBody>
      </p:sp>
    </p:spTree>
    <p:extLst>
      <p:ext uri="{BB962C8B-B14F-4D97-AF65-F5344CB8AC3E}">
        <p14:creationId xmlns:p14="http://schemas.microsoft.com/office/powerpoint/2010/main" val="156905871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1069975" y="255234"/>
            <a:ext cx="7010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4000" b="1" dirty="0">
                <a:latin typeface="Bradley Hand ITC" pitchFamily="66" charset="0"/>
              </a:rPr>
              <a:t>3. Species 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28650" y="1111707"/>
            <a:ext cx="7886700" cy="51253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>
                <a:ea typeface="Times New Roman" panose="02020603050405020304" pitchFamily="18" charset="0"/>
              </a:rPr>
              <a:t>Record the appropriate species name from the dropdown menu in open </a:t>
            </a:r>
            <a:r>
              <a:rPr lang="en-US" altLang="en-US" sz="2400" dirty="0" err="1">
                <a:ea typeface="Times New Roman" panose="02020603050405020304" pitchFamily="18" charset="0"/>
              </a:rPr>
              <a:t>foris</a:t>
            </a:r>
            <a:r>
              <a:rPr lang="en-US" altLang="en-US" sz="2400" dirty="0">
                <a:ea typeface="Times New Roman" panose="02020603050405020304" pitchFamily="18" charset="0"/>
              </a:rPr>
              <a:t> collect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>
                <a:ea typeface="Times New Roman" panose="02020603050405020304" pitchFamily="18" charset="0"/>
              </a:rPr>
              <a:t>If the species in not in the dropdown list, consider the following</a:t>
            </a:r>
            <a:endParaRPr lang="en-US" altLang="en-US" sz="1050" dirty="0">
              <a:ea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000" dirty="0">
                <a:ea typeface="Times New Roman" panose="02020603050405020304" pitchFamily="18" charset="0"/>
              </a:rPr>
              <a:t>Manual input of the species name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000" dirty="0">
                <a:ea typeface="Times New Roman" panose="02020603050405020304" pitchFamily="18" charset="0"/>
              </a:rPr>
              <a:t>Try to know the local name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Use “UNK” for unknown species </a:t>
            </a:r>
            <a:endParaRPr lang="en-US" altLang="en-US" sz="2000" dirty="0">
              <a:ea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000" dirty="0">
                <a:ea typeface="Times New Roman" panose="02020603050405020304" pitchFamily="18" charset="0"/>
              </a:rPr>
              <a:t>Collect the specimen for identification</a:t>
            </a:r>
          </a:p>
          <a:p>
            <a:r>
              <a:rPr lang="en-US" sz="2400" dirty="0"/>
              <a:t>If the species is known by another (local) name </a:t>
            </a:r>
          </a:p>
          <a:p>
            <a:pPr lvl="1"/>
            <a:r>
              <a:rPr lang="en-US" alt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Use “OTHER” or “UNK” for unknown species </a:t>
            </a:r>
          </a:p>
          <a:p>
            <a:pPr lvl="1"/>
            <a:r>
              <a:rPr lang="en-US" alt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List details in the space provided</a:t>
            </a:r>
            <a:endParaRPr lang="en-US" altLang="en-US" sz="2000" dirty="0">
              <a:ea typeface="Times New Roman" panose="02020603050405020304" pitchFamily="18" charset="0"/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632676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65125"/>
            <a:ext cx="9144000" cy="890469"/>
          </a:xfrm>
        </p:spPr>
        <p:txBody>
          <a:bodyPr/>
          <a:lstStyle/>
          <a:p>
            <a:r>
              <a:rPr lang="en-US" sz="3500" b="1" dirty="0">
                <a:latin typeface="Bradley Hand ITC" panose="03070402050302030203" pitchFamily="66" charset="0"/>
              </a:rPr>
              <a:t>4. Measurement of tree bearing from plot center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1" y="1255594"/>
            <a:ext cx="7886700" cy="4351338"/>
          </a:xfrm>
        </p:spPr>
        <p:txBody>
          <a:bodyPr/>
          <a:lstStyle/>
          <a:p>
            <a:r>
              <a:rPr lang="en-US" sz="2400" dirty="0"/>
              <a:t>Measure bearing of trees from the sub-plot center as follows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 Measure bearing from the magnetic north of each trees using </a:t>
            </a:r>
            <a:r>
              <a:rPr lang="en-US" sz="2400" dirty="0" err="1"/>
              <a:t>Suunto</a:t>
            </a:r>
            <a:r>
              <a:rPr lang="en-US" sz="2400" dirty="0"/>
              <a:t> clinometer </a:t>
            </a:r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0935" y="2369521"/>
            <a:ext cx="2083461" cy="3132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Image result for bearing measurement sca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59" y="2750602"/>
            <a:ext cx="2226967" cy="222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93" y="2811999"/>
            <a:ext cx="2887427" cy="21655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6126" y="5170030"/>
            <a:ext cx="5008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of tree bearing form sub-plot center</a:t>
            </a:r>
          </a:p>
        </p:txBody>
      </p:sp>
      <p:sp>
        <p:nvSpPr>
          <p:cNvPr id="9" name="Left Arrow 8"/>
          <p:cNvSpPr/>
          <p:nvPr/>
        </p:nvSpPr>
        <p:spPr>
          <a:xfrm>
            <a:off x="5688035" y="3548418"/>
            <a:ext cx="1627165" cy="818866"/>
          </a:xfrm>
          <a:prstGeom prst="lef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Targeted tree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839953"/>
            <a:ext cx="281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Suunto</a:t>
            </a:r>
            <a:r>
              <a:rPr lang="en-US" dirty="0"/>
              <a:t> clinometer </a:t>
            </a:r>
          </a:p>
        </p:txBody>
      </p:sp>
    </p:spTree>
    <p:extLst>
      <p:ext uri="{BB962C8B-B14F-4D97-AF65-F5344CB8AC3E}">
        <p14:creationId xmlns:p14="http://schemas.microsoft.com/office/powerpoint/2010/main" val="18515221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21" y="365125"/>
            <a:ext cx="8963404" cy="521979"/>
          </a:xfrm>
        </p:spPr>
        <p:txBody>
          <a:bodyPr/>
          <a:lstStyle/>
          <a:p>
            <a:r>
              <a:rPr lang="en-US" sz="3500" b="1" dirty="0">
                <a:latin typeface="Bradley Hand ITC" panose="03070402050302030203" pitchFamily="66" charset="0"/>
              </a:rPr>
              <a:t>5. Horizontal distance of tree from plot center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065420"/>
            <a:ext cx="7886700" cy="5246479"/>
          </a:xfrm>
        </p:spPr>
        <p:txBody>
          <a:bodyPr/>
          <a:lstStyle/>
          <a:p>
            <a:r>
              <a:rPr lang="en-US" dirty="0"/>
              <a:t>Measure the horizontal distance of the tree from the plot center using</a:t>
            </a:r>
          </a:p>
          <a:p>
            <a:pPr marL="0" indent="0">
              <a:buNone/>
            </a:pPr>
            <a:endParaRPr lang="en-US" sz="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Leaner measuring tape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err="1"/>
              <a:t>Trupulse</a:t>
            </a:r>
            <a:r>
              <a:rPr lang="en-US" dirty="0"/>
              <a:t> Laser Range Finder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82" y="3449870"/>
            <a:ext cx="2494530" cy="1870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6273" y="5320768"/>
            <a:ext cx="3125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of leaner measuring tape to measure horizontal distance from the sub-plot center to the tree</a:t>
            </a:r>
          </a:p>
        </p:txBody>
      </p:sp>
      <p:sp>
        <p:nvSpPr>
          <p:cNvPr id="7" name="Rectangle 6"/>
          <p:cNvSpPr/>
          <p:nvPr/>
        </p:nvSpPr>
        <p:spPr>
          <a:xfrm>
            <a:off x="3921610" y="3415823"/>
            <a:ext cx="5074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In case of sloping ground </a:t>
            </a:r>
          </a:p>
          <a:p>
            <a:pPr marR="0" algn="just">
              <a:spcBef>
                <a:spcPts val="0"/>
              </a:spcBef>
              <a:spcAft>
                <a:spcPts val="600"/>
              </a:spcAft>
            </a:pPr>
            <a:endParaRPr lang="en-US" sz="20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Bef>
                <a:spcPts val="0"/>
              </a:spcBef>
              <a:spcAft>
                <a:spcPts val="600"/>
              </a:spcAft>
            </a:pPr>
            <a:r>
              <a:rPr lang="en-US" sz="20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Horizontal distance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Slope distance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(σ)</a:t>
            </a:r>
          </a:p>
          <a:p>
            <a:pPr marL="53975" marR="0" algn="just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Where σ = slope angle in degrees</a:t>
            </a:r>
          </a:p>
          <a:p>
            <a:pPr marL="365125" marR="0" indent="-311150" algn="just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Sloping distance = Horizontal distance /Cos (α)</a:t>
            </a:r>
            <a:endParaRPr lang="en-US" sz="2000" dirty="0"/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51" y="1810702"/>
            <a:ext cx="2279050" cy="894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54955" y="2886392"/>
            <a:ext cx="1272986" cy="112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733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0034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069" y="83497"/>
            <a:ext cx="7886700" cy="658457"/>
          </a:xfrm>
        </p:spPr>
        <p:txBody>
          <a:bodyPr/>
          <a:lstStyle/>
          <a:p>
            <a:r>
              <a:rPr lang="en-US" sz="3600" b="1" dirty="0">
                <a:latin typeface="Bradley Hand ITC" panose="03070402050302030203" pitchFamily="66" charset="0"/>
              </a:rPr>
              <a:t>6. Diameter and height of stumps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350" y="673618"/>
            <a:ext cx="9111503" cy="3804664"/>
          </a:xfrm>
        </p:spPr>
        <p:txBody>
          <a:bodyPr/>
          <a:lstStyle/>
          <a:p>
            <a:r>
              <a:rPr lang="en-US" sz="2400" dirty="0"/>
              <a:t>Diameter of live or dead stump should be taken whose height is less than 1.3 m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Live stumps with coppices will be measured twice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One for the stump and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Seedling, or sapling or tree in respective sub-plots</a:t>
            </a:r>
            <a:endParaRPr lang="en-US" sz="1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Diameter will be measured using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Diameter tape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Measuring tape or ruler: Measure  the longest and shortest axes across the top of the stump and record the average of the two measurements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Height of stump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Measure the height of the diameter measuring point for stump</a:t>
            </a:r>
          </a:p>
          <a:p>
            <a:pPr marL="436562" lvl="1" indent="0">
              <a:buNone/>
            </a:pP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30" y="4510286"/>
            <a:ext cx="2113875" cy="1521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145" y="4507402"/>
            <a:ext cx="2025409" cy="15213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798" y="4507403"/>
            <a:ext cx="1824162" cy="1575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7144" y="4478282"/>
            <a:ext cx="2130709" cy="15820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3575" y="6098495"/>
            <a:ext cx="78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Different categories of stump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227082" y="5024261"/>
            <a:ext cx="626924" cy="793613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536861" y="4873854"/>
            <a:ext cx="820660" cy="76894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5510715" y="4970691"/>
            <a:ext cx="909275" cy="45037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130318" y="4873857"/>
            <a:ext cx="1032983" cy="76894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901359" y="4616557"/>
            <a:ext cx="1046001" cy="47970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58517" y="4626591"/>
            <a:ext cx="1168853" cy="49452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600938" y="5527343"/>
            <a:ext cx="342059" cy="19109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8275301" y="5527343"/>
            <a:ext cx="149468" cy="11545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002" y="1345184"/>
            <a:ext cx="1629871" cy="124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8283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25475" y="218613"/>
            <a:ext cx="7886700" cy="658457"/>
          </a:xfrm>
          <a:prstGeom prst="rect">
            <a:avLst/>
          </a:prstGeom>
        </p:spPr>
        <p:txBody>
          <a:bodyPr/>
          <a:lstStyle>
            <a:lvl1pPr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2pPr>
            <a:lvl3pPr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3pPr>
            <a:lvl4pPr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4pPr>
            <a:lvl5pPr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defTabSz="871538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r>
              <a:rPr lang="en-US" sz="3600" b="1" dirty="0">
                <a:latin typeface="Bradley Hand ITC" panose="03070402050302030203" pitchFamily="66" charset="0"/>
              </a:rPr>
              <a:t>7. </a:t>
            </a:r>
            <a:r>
              <a:rPr lang="en-US" sz="3600" dirty="0">
                <a:latin typeface="Bradley Hand ITC" panose="03070402050302030203" pitchFamily="66" charset="0"/>
              </a:rPr>
              <a:t>Diameter at breast height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5475" y="1073558"/>
            <a:ext cx="7886700" cy="4351338"/>
          </a:xfrm>
        </p:spPr>
        <p:txBody>
          <a:bodyPr/>
          <a:lstStyle/>
          <a:p>
            <a:r>
              <a:rPr lang="en-US" sz="2400" dirty="0"/>
              <a:t>Tree diameter at breast height is commonly known as DBH, which is measured at 1.3 m height from the ground level as recommended by FAO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700" dirty="0"/>
          </a:p>
          <a:p>
            <a:r>
              <a:rPr lang="en-US" sz="2400" dirty="0"/>
              <a:t>Some of the exceptional situation usually arise in the field to measure DBH. These exceptional situation has been shown in the flowing slides</a:t>
            </a:r>
          </a:p>
          <a:p>
            <a:endParaRPr lang="en-US" sz="2400" dirty="0"/>
          </a:p>
        </p:txBody>
      </p:sp>
      <p:pic>
        <p:nvPicPr>
          <p:cNvPr id="8" name="Picture 2" descr="https://encrypted-tbn1.gstatic.com/images?q=tbn:ANd9GcS8AhN3Wg94xrQ99rV6tSqKBnDhYdHsCRXiv4cnuSpvALSbLG6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002" y="-25439"/>
            <a:ext cx="859347" cy="90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71685" y="3942610"/>
            <a:ext cx="63699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Figure :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Diameter measurement procedure using diameter tape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348" y="2373593"/>
            <a:ext cx="6101696" cy="1445931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44" y="1783460"/>
            <a:ext cx="1692657" cy="232682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929552" y="4166744"/>
            <a:ext cx="3494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Tape must be perpendicular to tree</a:t>
            </a:r>
          </a:p>
        </p:txBody>
      </p:sp>
    </p:spTree>
    <p:extLst>
      <p:ext uri="{BB962C8B-B14F-4D97-AF65-F5344CB8AC3E}">
        <p14:creationId xmlns:p14="http://schemas.microsoft.com/office/powerpoint/2010/main" val="320683120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FI presentation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BFI presentation_Template</Template>
  <TotalTime>1062</TotalTime>
  <Words>1038</Words>
  <Application>Microsoft Office PowerPoint</Application>
  <PresentationFormat>On-screen Show (4:3)</PresentationFormat>
  <Paragraphs>139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Akhbar MT</vt:lpstr>
      <vt:lpstr>Arial</vt:lpstr>
      <vt:lpstr>Bradley Hand ITC</vt:lpstr>
      <vt:lpstr>Calibri</vt:lpstr>
      <vt:lpstr>Calibri Light</vt:lpstr>
      <vt:lpstr>Courier New</vt:lpstr>
      <vt:lpstr>Symbol</vt:lpstr>
      <vt:lpstr>Times New Roman</vt:lpstr>
      <vt:lpstr>Wingdings</vt:lpstr>
      <vt:lpstr>BFI presentation_Template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Measurement of tree bearing from plot center</vt:lpstr>
      <vt:lpstr>5. Horizontal distance of tree from plot center</vt:lpstr>
      <vt:lpstr>6. Diameter and height of stumps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8. Tree height measurement</vt:lpstr>
      <vt:lpstr>PowerPoint Presentation</vt:lpstr>
      <vt:lpstr>10. Tree damage </vt:lpstr>
      <vt:lpstr>11. Damage severity  </vt:lpstr>
      <vt:lpstr>12. Decay class</vt:lpstr>
      <vt:lpstr>Thank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Matieu</dc:creator>
  <cp:lastModifiedBy>Ruhul</cp:lastModifiedBy>
  <cp:revision>130</cp:revision>
  <dcterms:created xsi:type="dcterms:W3CDTF">2016-09-29T06:06:16Z</dcterms:created>
  <dcterms:modified xsi:type="dcterms:W3CDTF">2017-01-23T03:56:38Z</dcterms:modified>
</cp:coreProperties>
</file>