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  <p:sldMasterId id="2147483696" r:id="rId2"/>
  </p:sldMasterIdLst>
  <p:notesMasterIdLst>
    <p:notesMasterId r:id="rId18"/>
  </p:notesMasterIdLst>
  <p:sldIdLst>
    <p:sldId id="301" r:id="rId3"/>
    <p:sldId id="316" r:id="rId4"/>
    <p:sldId id="311" r:id="rId5"/>
    <p:sldId id="312" r:id="rId6"/>
    <p:sldId id="313" r:id="rId7"/>
    <p:sldId id="314" r:id="rId8"/>
    <p:sldId id="315" r:id="rId9"/>
    <p:sldId id="259" r:id="rId10"/>
    <p:sldId id="302" r:id="rId11"/>
    <p:sldId id="291" r:id="rId12"/>
    <p:sldId id="304" r:id="rId13"/>
    <p:sldId id="306" r:id="rId14"/>
    <p:sldId id="310" r:id="rId15"/>
    <p:sldId id="308" r:id="rId16"/>
    <p:sldId id="300" r:id="rId17"/>
  </p:sldIdLst>
  <p:sldSz cx="9144000" cy="6858000" type="screen4x3"/>
  <p:notesSz cx="6858000" cy="9144000"/>
  <p:defaultTextStyle>
    <a:defPPr>
      <a:defRPr lang="en-US"/>
    </a:defPPr>
    <a:lvl1pPr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06400" indent="50800"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812800" indent="101600"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219200" indent="152400"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625600" indent="203200"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04" autoAdjust="0"/>
  </p:normalViewPr>
  <p:slideViewPr>
    <p:cSldViewPr snapToGrid="0">
      <p:cViewPr varScale="1">
        <p:scale>
          <a:sx n="66" d="100"/>
          <a:sy n="66" d="100"/>
        </p:scale>
        <p:origin x="145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718BF1-6D89-4455-9FF3-7B87573C387D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14AF2-348C-4386-B87A-A4E6B8E74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521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Courtesy: FAO-Bangladesh Forest Department 2016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14AF2-348C-4386-B87A-A4E6B8E744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606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1122364"/>
            <a:ext cx="7772400" cy="2387600"/>
          </a:xfrm>
        </p:spPr>
        <p:txBody>
          <a:bodyPr anchor="b"/>
          <a:lstStyle>
            <a:lvl1pPr algn="ctr">
              <a:defRPr sz="5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3602039"/>
            <a:ext cx="6858000" cy="1655762"/>
          </a:xfrm>
        </p:spPr>
        <p:txBody>
          <a:bodyPr/>
          <a:lstStyle>
            <a:lvl1pPr marL="0" indent="0" algn="ctr">
              <a:buNone/>
              <a:defRPr sz="2300"/>
            </a:lvl1pPr>
            <a:lvl2pPr marL="436496" indent="0" algn="ctr">
              <a:buNone/>
              <a:defRPr sz="1900"/>
            </a:lvl2pPr>
            <a:lvl3pPr marL="872993" indent="0" algn="ctr">
              <a:buNone/>
              <a:defRPr sz="1700"/>
            </a:lvl3pPr>
            <a:lvl4pPr marL="1309489" indent="0" algn="ctr">
              <a:buNone/>
              <a:defRPr sz="1500"/>
            </a:lvl4pPr>
            <a:lvl5pPr marL="1745987" indent="0" algn="ctr">
              <a:buNone/>
              <a:defRPr sz="1500"/>
            </a:lvl5pPr>
            <a:lvl6pPr marL="2182484" indent="0" algn="ctr">
              <a:buNone/>
              <a:defRPr sz="1500"/>
            </a:lvl6pPr>
            <a:lvl7pPr marL="2618980" indent="0" algn="ctr">
              <a:buNone/>
              <a:defRPr sz="1500"/>
            </a:lvl7pPr>
            <a:lvl8pPr marL="3055476" indent="0" algn="ctr">
              <a:buNone/>
              <a:defRPr sz="1500"/>
            </a:lvl8pPr>
            <a:lvl9pPr marL="3491973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6F4166-7FDF-4C68-B3FB-3E5DA9E61DCC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03152A-71B3-4AC7-B39B-AF9DF59610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19279676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439448-9FE2-4C77-A620-A924B910A869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B44FF9-8B7F-468C-968E-E676F7D7A43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406026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6"/>
            <a:ext cx="1971676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6"/>
            <a:ext cx="5800725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D083BB-08E0-440F-8DDC-9CFF5C05BC73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ACF09-18D0-4B50-A541-0FF25DF9F8E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84230088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1" y="1122364"/>
            <a:ext cx="6858000" cy="2387600"/>
          </a:xfrm>
        </p:spPr>
        <p:txBody>
          <a:bodyPr anchor="b"/>
          <a:lstStyle>
            <a:lvl1pPr algn="ctr">
              <a:defRPr sz="405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3602039"/>
            <a:ext cx="6858000" cy="1655762"/>
          </a:xfrm>
        </p:spPr>
        <p:txBody>
          <a:bodyPr/>
          <a:lstStyle>
            <a:lvl1pPr marL="0" indent="0" algn="ctr">
              <a:buNone/>
              <a:defRPr sz="1622"/>
            </a:lvl1pPr>
            <a:lvl2pPr marL="308816" indent="0" algn="ctr">
              <a:buNone/>
              <a:defRPr sz="1352"/>
            </a:lvl2pPr>
            <a:lvl3pPr marL="617631" indent="0" algn="ctr">
              <a:buNone/>
              <a:defRPr sz="1217"/>
            </a:lvl3pPr>
            <a:lvl4pPr marL="926447" indent="0" algn="ctr">
              <a:buNone/>
              <a:defRPr sz="1080"/>
            </a:lvl4pPr>
            <a:lvl5pPr marL="1235264" indent="0" algn="ctr">
              <a:buNone/>
              <a:defRPr sz="1080"/>
            </a:lvl5pPr>
            <a:lvl6pPr marL="1544079" indent="0" algn="ctr">
              <a:buNone/>
              <a:defRPr sz="1080"/>
            </a:lvl6pPr>
            <a:lvl7pPr marL="1852895" indent="0" algn="ctr">
              <a:buNone/>
              <a:defRPr sz="1080"/>
            </a:lvl7pPr>
            <a:lvl8pPr marL="2161710" indent="0" algn="ctr">
              <a:buNone/>
              <a:defRPr sz="1080"/>
            </a:lvl8pPr>
            <a:lvl9pPr marL="2470526" indent="0" algn="ctr">
              <a:buNone/>
              <a:defRPr sz="108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B7125D-C926-46EA-94BF-02955DB02FCD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61C58B-C1A8-46A2-8685-8F9546F531D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87251816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410B52-05FE-4EB1-863B-8C4B5F051A60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ACAA0-B69F-49DB-B7BA-B584DDFF5AA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809951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40"/>
            <a:ext cx="7886699" cy="2852738"/>
          </a:xfrm>
        </p:spPr>
        <p:txBody>
          <a:bodyPr anchor="b"/>
          <a:lstStyle>
            <a:lvl1pPr>
              <a:defRPr sz="405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699" cy="1500188"/>
          </a:xfrm>
        </p:spPr>
        <p:txBody>
          <a:bodyPr/>
          <a:lstStyle>
            <a:lvl1pPr marL="0" indent="0">
              <a:buNone/>
              <a:defRPr sz="1622">
                <a:solidFill>
                  <a:schemeClr val="tx1">
                    <a:tint val="75000"/>
                  </a:schemeClr>
                </a:solidFill>
              </a:defRPr>
            </a:lvl1pPr>
            <a:lvl2pPr marL="308816" indent="0">
              <a:buNone/>
              <a:defRPr sz="1352">
                <a:solidFill>
                  <a:schemeClr val="tx1">
                    <a:tint val="75000"/>
                  </a:schemeClr>
                </a:solidFill>
              </a:defRPr>
            </a:lvl2pPr>
            <a:lvl3pPr marL="617631" indent="0">
              <a:buNone/>
              <a:defRPr sz="1217">
                <a:solidFill>
                  <a:schemeClr val="tx1">
                    <a:tint val="75000"/>
                  </a:schemeClr>
                </a:solidFill>
              </a:defRPr>
            </a:lvl3pPr>
            <a:lvl4pPr marL="926447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4pPr>
            <a:lvl5pPr marL="1235264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5pPr>
            <a:lvl6pPr marL="1544079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6pPr>
            <a:lvl7pPr marL="1852895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7pPr>
            <a:lvl8pPr marL="2161710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8pPr>
            <a:lvl9pPr marL="2470526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8B63E5-CD82-471C-A007-49B5C1B555F3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ED9968-00DF-4DB3-80A0-F0EBBEE525A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2787206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4"/>
            <a:ext cx="3886199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2" y="1825624"/>
            <a:ext cx="3886199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EBF385-AE96-4160-A269-F7A1CCB65F33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38F1CC-2411-45D1-9836-D472984DD3E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4191582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699" cy="13255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681163"/>
            <a:ext cx="3868340" cy="823913"/>
          </a:xfrm>
        </p:spPr>
        <p:txBody>
          <a:bodyPr anchor="b"/>
          <a:lstStyle>
            <a:lvl1pPr marL="0" indent="0">
              <a:buNone/>
              <a:defRPr sz="1622" b="1"/>
            </a:lvl1pPr>
            <a:lvl2pPr marL="308816" indent="0">
              <a:buNone/>
              <a:defRPr sz="1352" b="1"/>
            </a:lvl2pPr>
            <a:lvl3pPr marL="617631" indent="0">
              <a:buNone/>
              <a:defRPr sz="1217" b="1"/>
            </a:lvl3pPr>
            <a:lvl4pPr marL="926447" indent="0">
              <a:buNone/>
              <a:defRPr sz="1080" b="1"/>
            </a:lvl4pPr>
            <a:lvl5pPr marL="1235264" indent="0">
              <a:buNone/>
              <a:defRPr sz="1080" b="1"/>
            </a:lvl5pPr>
            <a:lvl6pPr marL="1544079" indent="0">
              <a:buNone/>
              <a:defRPr sz="1080" b="1"/>
            </a:lvl6pPr>
            <a:lvl7pPr marL="1852895" indent="0">
              <a:buNone/>
              <a:defRPr sz="1080" b="1"/>
            </a:lvl7pPr>
            <a:lvl8pPr marL="2161710" indent="0">
              <a:buNone/>
              <a:defRPr sz="1080" b="1"/>
            </a:lvl8pPr>
            <a:lvl9pPr marL="2470526" indent="0">
              <a:buNone/>
              <a:defRPr sz="10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0" cy="823913"/>
          </a:xfrm>
        </p:spPr>
        <p:txBody>
          <a:bodyPr anchor="b"/>
          <a:lstStyle>
            <a:lvl1pPr marL="0" indent="0">
              <a:buNone/>
              <a:defRPr sz="1622" b="1"/>
            </a:lvl1pPr>
            <a:lvl2pPr marL="308816" indent="0">
              <a:buNone/>
              <a:defRPr sz="1352" b="1"/>
            </a:lvl2pPr>
            <a:lvl3pPr marL="617631" indent="0">
              <a:buNone/>
              <a:defRPr sz="1217" b="1"/>
            </a:lvl3pPr>
            <a:lvl4pPr marL="926447" indent="0">
              <a:buNone/>
              <a:defRPr sz="1080" b="1"/>
            </a:lvl4pPr>
            <a:lvl5pPr marL="1235264" indent="0">
              <a:buNone/>
              <a:defRPr sz="1080" b="1"/>
            </a:lvl5pPr>
            <a:lvl6pPr marL="1544079" indent="0">
              <a:buNone/>
              <a:defRPr sz="1080" b="1"/>
            </a:lvl6pPr>
            <a:lvl7pPr marL="1852895" indent="0">
              <a:buNone/>
              <a:defRPr sz="1080" b="1"/>
            </a:lvl7pPr>
            <a:lvl8pPr marL="2161710" indent="0">
              <a:buNone/>
              <a:defRPr sz="1080" b="1"/>
            </a:lvl8pPr>
            <a:lvl9pPr marL="2470526" indent="0">
              <a:buNone/>
              <a:defRPr sz="10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BEB531-35A0-4F6D-A6A5-6D9A642ED61C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1994F-B8EA-4F92-AEA5-9815CD819DE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84808055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FA0F30-8FA2-4336-B4F9-5A48CE2AA2D8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CC6D2E-2C43-43F3-BCA2-8AE75352F0C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5996005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2F3F2F-8F0E-4A42-BB81-88CC00B39934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12990-30BD-4E8D-8820-21BC486ADAE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3838931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16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3" y="987427"/>
            <a:ext cx="4629149" cy="4873625"/>
          </a:xfrm>
        </p:spPr>
        <p:txBody>
          <a:bodyPr/>
          <a:lstStyle>
            <a:lvl1pPr>
              <a:defRPr sz="2162"/>
            </a:lvl1pPr>
            <a:lvl2pPr>
              <a:defRPr sz="1892"/>
            </a:lvl2pPr>
            <a:lvl3pPr>
              <a:defRPr sz="1622"/>
            </a:lvl3pPr>
            <a:lvl4pPr>
              <a:defRPr sz="1352"/>
            </a:lvl4pPr>
            <a:lvl5pPr>
              <a:defRPr sz="1352"/>
            </a:lvl5pPr>
            <a:lvl6pPr>
              <a:defRPr sz="1352"/>
            </a:lvl6pPr>
            <a:lvl7pPr>
              <a:defRPr sz="1352"/>
            </a:lvl7pPr>
            <a:lvl8pPr>
              <a:defRPr sz="1352"/>
            </a:lvl8pPr>
            <a:lvl9pPr>
              <a:defRPr sz="135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9"/>
          </a:xfrm>
        </p:spPr>
        <p:txBody>
          <a:bodyPr/>
          <a:lstStyle>
            <a:lvl1pPr marL="0" indent="0">
              <a:buNone/>
              <a:defRPr sz="1080"/>
            </a:lvl1pPr>
            <a:lvl2pPr marL="308816" indent="0">
              <a:buNone/>
              <a:defRPr sz="945"/>
            </a:lvl2pPr>
            <a:lvl3pPr marL="617631" indent="0">
              <a:buNone/>
              <a:defRPr sz="810"/>
            </a:lvl3pPr>
            <a:lvl4pPr marL="926447" indent="0">
              <a:buNone/>
              <a:defRPr sz="675"/>
            </a:lvl4pPr>
            <a:lvl5pPr marL="1235264" indent="0">
              <a:buNone/>
              <a:defRPr sz="675"/>
            </a:lvl5pPr>
            <a:lvl6pPr marL="1544079" indent="0">
              <a:buNone/>
              <a:defRPr sz="675"/>
            </a:lvl6pPr>
            <a:lvl7pPr marL="1852895" indent="0">
              <a:buNone/>
              <a:defRPr sz="675"/>
            </a:lvl7pPr>
            <a:lvl8pPr marL="2161710" indent="0">
              <a:buNone/>
              <a:defRPr sz="675"/>
            </a:lvl8pPr>
            <a:lvl9pPr marL="2470526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52680B-4CCE-4994-9F7F-2F8E711FBF09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925FEE-2F2F-413A-85BF-FC93BFC4381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1116996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4A0D36-9D16-4353-8CE2-3C547E32C2AE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06892-3C2D-4B2F-8FAC-99FD5D10C9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8560466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16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3" y="987427"/>
            <a:ext cx="4629149" cy="4873625"/>
          </a:xfrm>
        </p:spPr>
        <p:txBody>
          <a:bodyPr/>
          <a:lstStyle>
            <a:lvl1pPr marL="0" indent="0">
              <a:buNone/>
              <a:defRPr sz="2162"/>
            </a:lvl1pPr>
            <a:lvl2pPr marL="308816" indent="0">
              <a:buNone/>
              <a:defRPr sz="1892"/>
            </a:lvl2pPr>
            <a:lvl3pPr marL="617631" indent="0">
              <a:buNone/>
              <a:defRPr sz="1622"/>
            </a:lvl3pPr>
            <a:lvl4pPr marL="926447" indent="0">
              <a:buNone/>
              <a:defRPr sz="1352"/>
            </a:lvl4pPr>
            <a:lvl5pPr marL="1235264" indent="0">
              <a:buNone/>
              <a:defRPr sz="1352"/>
            </a:lvl5pPr>
            <a:lvl6pPr marL="1544079" indent="0">
              <a:buNone/>
              <a:defRPr sz="1352"/>
            </a:lvl6pPr>
            <a:lvl7pPr marL="1852895" indent="0">
              <a:buNone/>
              <a:defRPr sz="1352"/>
            </a:lvl7pPr>
            <a:lvl8pPr marL="2161710" indent="0">
              <a:buNone/>
              <a:defRPr sz="1352"/>
            </a:lvl8pPr>
            <a:lvl9pPr marL="2470526" indent="0">
              <a:buNone/>
              <a:defRPr sz="1352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9"/>
          </a:xfrm>
        </p:spPr>
        <p:txBody>
          <a:bodyPr/>
          <a:lstStyle>
            <a:lvl1pPr marL="0" indent="0">
              <a:buNone/>
              <a:defRPr sz="1080"/>
            </a:lvl1pPr>
            <a:lvl2pPr marL="308816" indent="0">
              <a:buNone/>
              <a:defRPr sz="945"/>
            </a:lvl2pPr>
            <a:lvl3pPr marL="617631" indent="0">
              <a:buNone/>
              <a:defRPr sz="810"/>
            </a:lvl3pPr>
            <a:lvl4pPr marL="926447" indent="0">
              <a:buNone/>
              <a:defRPr sz="675"/>
            </a:lvl4pPr>
            <a:lvl5pPr marL="1235264" indent="0">
              <a:buNone/>
              <a:defRPr sz="675"/>
            </a:lvl5pPr>
            <a:lvl6pPr marL="1544079" indent="0">
              <a:buNone/>
              <a:defRPr sz="675"/>
            </a:lvl6pPr>
            <a:lvl7pPr marL="1852895" indent="0">
              <a:buNone/>
              <a:defRPr sz="675"/>
            </a:lvl7pPr>
            <a:lvl8pPr marL="2161710" indent="0">
              <a:buNone/>
              <a:defRPr sz="675"/>
            </a:lvl8pPr>
            <a:lvl9pPr marL="2470526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B7B76C-FCC6-40E0-8165-2BC9030D0D37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789D05-48C0-4B9A-BDC1-1496F9DA92B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1620416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544335-7611-4255-AD9D-B0E6209BF2B6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A2B3E-85BD-4516-9CCC-8C17D556278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55796990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6"/>
            <a:ext cx="1971676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6"/>
            <a:ext cx="5800725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E91DDB-5AE0-4F5B-BCF0-34E3AF2B28B7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80009-F324-46DF-9AF1-58B5E3E821C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4558087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0"/>
            <a:ext cx="7886699" cy="2852738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5"/>
            <a:ext cx="7886699" cy="1500188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/>
                </a:solidFill>
              </a:defRPr>
            </a:lvl1pPr>
            <a:lvl2pPr marL="43649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8729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0948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74598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1824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6189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05547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49197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87E62F-5635-402D-8F4A-9C391F5CB7C6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34B8A-5712-46CB-A226-37F09E21F22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18433472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4"/>
            <a:ext cx="38861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2" y="1825624"/>
            <a:ext cx="38861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5DF789-0850-47DB-9785-6BA784C8E9EF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44985-A42D-49DF-99BC-C44AF948D7E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716479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8"/>
            <a:ext cx="7886699" cy="13255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681163"/>
            <a:ext cx="3868340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6496" indent="0">
              <a:buNone/>
              <a:defRPr sz="1900" b="1"/>
            </a:lvl2pPr>
            <a:lvl3pPr marL="872993" indent="0">
              <a:buNone/>
              <a:defRPr sz="1700" b="1"/>
            </a:lvl3pPr>
            <a:lvl4pPr marL="1309489" indent="0">
              <a:buNone/>
              <a:defRPr sz="1500" b="1"/>
            </a:lvl4pPr>
            <a:lvl5pPr marL="1745987" indent="0">
              <a:buNone/>
              <a:defRPr sz="1500" b="1"/>
            </a:lvl5pPr>
            <a:lvl6pPr marL="2182484" indent="0">
              <a:buNone/>
              <a:defRPr sz="1500" b="1"/>
            </a:lvl6pPr>
            <a:lvl7pPr marL="2618980" indent="0">
              <a:buNone/>
              <a:defRPr sz="1500" b="1"/>
            </a:lvl7pPr>
            <a:lvl8pPr marL="3055476" indent="0">
              <a:buNone/>
              <a:defRPr sz="1500" b="1"/>
            </a:lvl8pPr>
            <a:lvl9pPr marL="3491973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0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6496" indent="0">
              <a:buNone/>
              <a:defRPr sz="1900" b="1"/>
            </a:lvl2pPr>
            <a:lvl3pPr marL="872993" indent="0">
              <a:buNone/>
              <a:defRPr sz="1700" b="1"/>
            </a:lvl3pPr>
            <a:lvl4pPr marL="1309489" indent="0">
              <a:buNone/>
              <a:defRPr sz="1500" b="1"/>
            </a:lvl4pPr>
            <a:lvl5pPr marL="1745987" indent="0">
              <a:buNone/>
              <a:defRPr sz="1500" b="1"/>
            </a:lvl5pPr>
            <a:lvl6pPr marL="2182484" indent="0">
              <a:buNone/>
              <a:defRPr sz="1500" b="1"/>
            </a:lvl6pPr>
            <a:lvl7pPr marL="2618980" indent="0">
              <a:buNone/>
              <a:defRPr sz="1500" b="1"/>
            </a:lvl7pPr>
            <a:lvl8pPr marL="3055476" indent="0">
              <a:buNone/>
              <a:defRPr sz="1500" b="1"/>
            </a:lvl8pPr>
            <a:lvl9pPr marL="3491973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ACBAEF-E581-4B44-BBAC-967359B9AA85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748A64-109B-4C99-98B0-3CB33723F8C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47163880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1DDE77-62E1-475D-A65E-9F82617B3FDB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B2396-8412-4596-81F2-E3473DFEE15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1216146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664A08-7E4E-4E36-A8BF-81AC13E4E7AC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11BB1-51B9-4C9A-93F5-A3569D0A680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34233436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3" y="987428"/>
            <a:ext cx="4629149" cy="4873625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9"/>
          </a:xfrm>
        </p:spPr>
        <p:txBody>
          <a:bodyPr/>
          <a:lstStyle>
            <a:lvl1pPr marL="0" indent="0">
              <a:buNone/>
              <a:defRPr sz="1500"/>
            </a:lvl1pPr>
            <a:lvl2pPr marL="436496" indent="0">
              <a:buNone/>
              <a:defRPr sz="1300"/>
            </a:lvl2pPr>
            <a:lvl3pPr marL="872993" indent="0">
              <a:buNone/>
              <a:defRPr sz="1100"/>
            </a:lvl3pPr>
            <a:lvl4pPr marL="1309489" indent="0">
              <a:buNone/>
              <a:defRPr sz="1000"/>
            </a:lvl4pPr>
            <a:lvl5pPr marL="1745987" indent="0">
              <a:buNone/>
              <a:defRPr sz="1000"/>
            </a:lvl5pPr>
            <a:lvl6pPr marL="2182484" indent="0">
              <a:buNone/>
              <a:defRPr sz="1000"/>
            </a:lvl6pPr>
            <a:lvl7pPr marL="2618980" indent="0">
              <a:buNone/>
              <a:defRPr sz="1000"/>
            </a:lvl7pPr>
            <a:lvl8pPr marL="3055476" indent="0">
              <a:buNone/>
              <a:defRPr sz="1000"/>
            </a:lvl8pPr>
            <a:lvl9pPr marL="349197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540FD1-1070-48E9-923F-25319642D44C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BD7BF9-412D-423E-A3DF-EDBC9014D49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798744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3" y="987428"/>
            <a:ext cx="4629149" cy="4873625"/>
          </a:xfrm>
        </p:spPr>
        <p:txBody>
          <a:bodyPr rtlCol="0">
            <a:normAutofit/>
          </a:bodyPr>
          <a:lstStyle>
            <a:lvl1pPr marL="0" indent="0">
              <a:buNone/>
              <a:defRPr sz="3100"/>
            </a:lvl1pPr>
            <a:lvl2pPr marL="436496" indent="0">
              <a:buNone/>
              <a:defRPr sz="2700"/>
            </a:lvl2pPr>
            <a:lvl3pPr marL="872993" indent="0">
              <a:buNone/>
              <a:defRPr sz="2300"/>
            </a:lvl3pPr>
            <a:lvl4pPr marL="1309489" indent="0">
              <a:buNone/>
              <a:defRPr sz="1900"/>
            </a:lvl4pPr>
            <a:lvl5pPr marL="1745987" indent="0">
              <a:buNone/>
              <a:defRPr sz="1900"/>
            </a:lvl5pPr>
            <a:lvl6pPr marL="2182484" indent="0">
              <a:buNone/>
              <a:defRPr sz="1900"/>
            </a:lvl6pPr>
            <a:lvl7pPr marL="2618980" indent="0">
              <a:buNone/>
              <a:defRPr sz="1900"/>
            </a:lvl7pPr>
            <a:lvl8pPr marL="3055476" indent="0">
              <a:buNone/>
              <a:defRPr sz="1900"/>
            </a:lvl8pPr>
            <a:lvl9pPr marL="3491973" indent="0">
              <a:buNone/>
              <a:defRPr sz="19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9"/>
          </a:xfrm>
        </p:spPr>
        <p:txBody>
          <a:bodyPr/>
          <a:lstStyle>
            <a:lvl1pPr marL="0" indent="0">
              <a:buNone/>
              <a:defRPr sz="1500"/>
            </a:lvl1pPr>
            <a:lvl2pPr marL="436496" indent="0">
              <a:buNone/>
              <a:defRPr sz="1300"/>
            </a:lvl2pPr>
            <a:lvl3pPr marL="872993" indent="0">
              <a:buNone/>
              <a:defRPr sz="1100"/>
            </a:lvl3pPr>
            <a:lvl4pPr marL="1309489" indent="0">
              <a:buNone/>
              <a:defRPr sz="1000"/>
            </a:lvl4pPr>
            <a:lvl5pPr marL="1745987" indent="0">
              <a:buNone/>
              <a:defRPr sz="1000"/>
            </a:lvl5pPr>
            <a:lvl6pPr marL="2182484" indent="0">
              <a:buNone/>
              <a:defRPr sz="1000"/>
            </a:lvl6pPr>
            <a:lvl7pPr marL="2618980" indent="0">
              <a:buNone/>
              <a:defRPr sz="1000"/>
            </a:lvl7pPr>
            <a:lvl8pPr marL="3055476" indent="0">
              <a:buNone/>
              <a:defRPr sz="1000"/>
            </a:lvl8pPr>
            <a:lvl9pPr marL="349197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150F79-3CE1-4AB2-9E2B-6B8D1043E273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77031A-97BA-4E87-B957-233297A2415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6415832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5426" tIns="72713" rIns="145426" bIns="7271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5426" tIns="72713" rIns="145426" bIns="72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145426" tIns="72713" rIns="145426" bIns="72713" numCol="1" anchor="ctr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rgbClr val="898989"/>
                </a:solidFill>
              </a:defRPr>
            </a:lvl1pPr>
          </a:lstStyle>
          <a:p>
            <a:fld id="{4697566F-B89B-48DF-AA9D-06B8ADE3D4B6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145426" tIns="72713" rIns="145426" bIns="72713" numCol="1" anchor="ctr" anchorCtr="0" compatLnSpc="1">
            <a:prstTxWarp prst="textNoShape">
              <a:avLst/>
            </a:prstTxWarp>
          </a:bodyPr>
          <a:lstStyle>
            <a:lvl1pPr algn="ctr">
              <a:defRPr sz="1100">
                <a:solidFill>
                  <a:srgbClr val="898989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145426" tIns="72713" rIns="145426" bIns="72713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9E8F25B1-51F3-498F-A50A-B1D1A89BDC26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fade/>
  </p:transition>
  <p:txStyles>
    <p:titleStyle>
      <a:lvl1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2pPr>
      <a:lvl3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3pPr>
      <a:lvl4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4pPr>
      <a:lvl5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5pPr>
      <a:lvl6pPr marL="457200"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6pPr>
      <a:lvl7pPr marL="914400"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7pPr>
      <a:lvl8pPr marL="1371600"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8pPr>
      <a:lvl9pPr marL="1828800"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9pPr>
    </p:titleStyle>
    <p:bodyStyle>
      <a:lvl1pPr marL="217488" indent="-217488" algn="l" defTabSz="871538" rtl="0" eaLnBrk="1" fontAlgn="base" hangingPunct="1">
        <a:lnSpc>
          <a:spcPct val="90000"/>
        </a:lnSpc>
        <a:spcBef>
          <a:spcPts val="950"/>
        </a:spcBef>
        <a:spcAft>
          <a:spcPct val="0"/>
        </a:spcAft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54050" indent="-217488" algn="l" defTabSz="871538" rtl="0" eaLnBrk="1" fontAlgn="base" hangingPunct="1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90613" indent="-217488" algn="l" defTabSz="871538" rtl="0" eaLnBrk="1" fontAlgn="base" hangingPunct="1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27175" indent="-217488" algn="l" defTabSz="871538" rtl="0" eaLnBrk="1" fontAlgn="base" hangingPunct="1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63738" indent="-217488" algn="l" defTabSz="871538" rtl="0" eaLnBrk="1" fontAlgn="base" hangingPunct="1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731" indent="-218249" algn="l" defTabSz="872993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37229" indent="-218249" algn="l" defTabSz="872993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73725" indent="-218249" algn="l" defTabSz="872993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710222" indent="-218249" algn="l" defTabSz="872993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6496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72993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09489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45987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82484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18980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55476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91973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rgbClr val="898989"/>
                </a:solidFill>
              </a:defRPr>
            </a:lvl1pPr>
          </a:lstStyle>
          <a:p>
            <a:fld id="{4B99CC37-F131-4F58-A04A-FAB009CDC4BF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rgbClr val="898989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898989"/>
                </a:solidFill>
              </a:defRPr>
            </a:lvl1pPr>
          </a:lstStyle>
          <a:p>
            <a:fld id="{9F73ECD6-6A87-4271-A1AF-C2613F532E8F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 spd="med">
    <p:fade/>
  </p:transition>
  <p:txStyles>
    <p:titleStyle>
      <a:lvl1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2pPr>
      <a:lvl3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3pPr>
      <a:lvl4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4pPr>
      <a:lvl5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5pPr>
      <a:lvl6pPr marL="457200"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6pPr>
      <a:lvl7pPr marL="914400"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7pPr>
      <a:lvl8pPr marL="1371600"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8pPr>
      <a:lvl9pPr marL="1828800"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9pPr>
    </p:titleStyle>
    <p:bodyStyle>
      <a:lvl1pPr marL="153988" indent="-153988" algn="l" defTabSz="617538" rtl="0" fontAlgn="base">
        <a:lnSpc>
          <a:spcPct val="90000"/>
        </a:lnSpc>
        <a:spcBef>
          <a:spcPts val="6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61963" indent="-153988" algn="l" defTabSz="617538" rtl="0" fontAlgn="base">
        <a:lnSpc>
          <a:spcPct val="90000"/>
        </a:lnSpc>
        <a:spcBef>
          <a:spcPts val="338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71525" indent="-153988" algn="l" defTabSz="617538" rtl="0" fontAlgn="base">
        <a:lnSpc>
          <a:spcPct val="90000"/>
        </a:lnSpc>
        <a:spcBef>
          <a:spcPts val="338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79500" indent="-153988" algn="l" defTabSz="617538" rtl="0" fontAlgn="base">
        <a:lnSpc>
          <a:spcPct val="90000"/>
        </a:lnSpc>
        <a:spcBef>
          <a:spcPts val="338"/>
        </a:spcBef>
        <a:spcAft>
          <a:spcPct val="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89063" indent="-153988" algn="l" defTabSz="617538" rtl="0" fontAlgn="base">
        <a:lnSpc>
          <a:spcPct val="90000"/>
        </a:lnSpc>
        <a:spcBef>
          <a:spcPts val="338"/>
        </a:spcBef>
        <a:spcAft>
          <a:spcPct val="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98486" indent="-154409" algn="l" defTabSz="617631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7" kern="1200">
          <a:solidFill>
            <a:schemeClr val="tx1"/>
          </a:solidFill>
          <a:latin typeface="+mn-lt"/>
          <a:ea typeface="+mn-ea"/>
          <a:cs typeface="+mn-cs"/>
        </a:defRPr>
      </a:lvl6pPr>
      <a:lvl7pPr marL="2007303" indent="-154409" algn="l" defTabSz="617631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7" kern="1200">
          <a:solidFill>
            <a:schemeClr val="tx1"/>
          </a:solidFill>
          <a:latin typeface="+mn-lt"/>
          <a:ea typeface="+mn-ea"/>
          <a:cs typeface="+mn-cs"/>
        </a:defRPr>
      </a:lvl7pPr>
      <a:lvl8pPr marL="2316119" indent="-154409" algn="l" defTabSz="617631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7" kern="1200">
          <a:solidFill>
            <a:schemeClr val="tx1"/>
          </a:solidFill>
          <a:latin typeface="+mn-lt"/>
          <a:ea typeface="+mn-ea"/>
          <a:cs typeface="+mn-cs"/>
        </a:defRPr>
      </a:lvl8pPr>
      <a:lvl9pPr marL="2624934" indent="-154409" algn="l" defTabSz="617631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1pPr>
      <a:lvl2pPr marL="308816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2pPr>
      <a:lvl3pPr marL="617631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3pPr>
      <a:lvl4pPr marL="926447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4pPr>
      <a:lvl5pPr marL="1235264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5pPr>
      <a:lvl6pPr marL="1544079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6pPr>
      <a:lvl7pPr marL="1852895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7pPr>
      <a:lvl8pPr marL="2161710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8pPr>
      <a:lvl9pPr marL="2470526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63" b="-2"/>
          <a:stretch/>
        </p:blipFill>
        <p:spPr>
          <a:xfrm>
            <a:off x="0" y="0"/>
            <a:ext cx="9144000" cy="5904446"/>
          </a:xfrm>
          <a:prstGeom prst="rect">
            <a:avLst/>
          </a:prstGeom>
          <a:effectLst>
            <a:reflection blurRad="6350" stA="44000" endPos="18000" dir="5400000" sy="-100000" algn="bl" rotWithShape="0"/>
          </a:effectLst>
        </p:spPr>
      </p:pic>
      <p:pic>
        <p:nvPicPr>
          <p:cNvPr id="3075" name="Picture 5" descr="C:\Users\Liam\Dropbox (BGD_058)\BGD_058\8_Communications\Logos\transparent logo\Go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477" y="343263"/>
            <a:ext cx="147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6" descr="C:\Users\Liam\Dropbox (BGD_058)\BGD_058\8_Communications\Logos\Logos\Logo_F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988" y="248058"/>
            <a:ext cx="102870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6" descr="C:\Users\Liam\Dropbox (BGD_058)\BGD_058\8_Communications\Logos\Logos\Logo_F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0" y="199571"/>
            <a:ext cx="118745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4"/>
          <p:cNvSpPr txBox="1">
            <a:spLocks/>
          </p:cNvSpPr>
          <p:nvPr/>
        </p:nvSpPr>
        <p:spPr>
          <a:xfrm>
            <a:off x="619125" y="1524148"/>
            <a:ext cx="7905750" cy="2133452"/>
          </a:xfrm>
          <a:prstGeom prst="rect">
            <a:avLst/>
          </a:prstGeom>
        </p:spPr>
        <p:txBody>
          <a:bodyPr lIns="218139" tIns="109070" rIns="218139" bIns="109070" anchor="b">
            <a:normAutofit lnSpcReduction="10000"/>
          </a:bodyPr>
          <a:lstStyle>
            <a:lvl1pPr defTabSz="785813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5813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5813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5813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5813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5813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5813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5813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5813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en-US" sz="5000" b="1" dirty="0">
                <a:latin typeface="Bradley Hand ITC" pitchFamily="66" charset="0"/>
              </a:rPr>
              <a:t>Bamboo and Seedling Measurements</a:t>
            </a:r>
            <a:br>
              <a:rPr lang="en-US" altLang="en-US" sz="5000" dirty="0">
                <a:latin typeface="Bradley Hand ITC" pitchFamily="66" charset="0"/>
              </a:rPr>
            </a:br>
            <a:endParaRPr lang="en-GB" altLang="en-US" sz="5000" dirty="0">
              <a:latin typeface="Bradley Hand ITC" pitchFamily="66" charset="0"/>
            </a:endParaRPr>
          </a:p>
        </p:txBody>
      </p:sp>
      <p:pic>
        <p:nvPicPr>
          <p:cNvPr id="3079" name="Picture 4" descr="C:\Users\Liam\Dropbox (BGD_058)\BGD_058\8_Communications\Logos\transparent logo\usaid-log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6081713"/>
            <a:ext cx="19621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88" y="6059488"/>
            <a:ext cx="1916112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5" y="6018213"/>
            <a:ext cx="1030288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3" descr="C:\Users\Liam\Dropbox (BGD_058)\BGD_058\8_Communications\Logos\transparent logo\FAO_logo_Blue_3lines_e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725" y="5861050"/>
            <a:ext cx="2835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Image result for picture of seedlings in dipterocarpus fores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326" y="705394"/>
            <a:ext cx="4454434" cy="46242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94514" y="1031966"/>
            <a:ext cx="38012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Total Height = at least 10 cm</a:t>
            </a:r>
          </a:p>
          <a:p>
            <a:endParaRPr lang="en-US" sz="2400" b="1" dirty="0"/>
          </a:p>
          <a:p>
            <a:endParaRPr lang="en-US" sz="2400" b="1" dirty="0"/>
          </a:p>
          <a:p>
            <a:r>
              <a:rPr lang="en-US" sz="2400" b="1" dirty="0"/>
              <a:t>DBH =  &lt; 2 cm</a:t>
            </a:r>
          </a:p>
          <a:p>
            <a:endParaRPr lang="en-US" sz="2400" b="1" dirty="0"/>
          </a:p>
          <a:p>
            <a:endParaRPr lang="en-US" sz="2400" b="1" dirty="0"/>
          </a:p>
          <a:p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04949" y="5865223"/>
            <a:ext cx="49116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Fig. A seedling in the hill forest of Chittagong</a:t>
            </a: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1113"/>
            <a:ext cx="91376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70" y="783771"/>
            <a:ext cx="5212079" cy="519901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0" y="5969726"/>
            <a:ext cx="8203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Layout of plots in (A) Hill, Sal and Village Forests and (B) Mangroves; (C) Subplot details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88719" y="209006"/>
            <a:ext cx="5799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Where to measure/ count the seedlings?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99464" y="640079"/>
            <a:ext cx="343553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000" b="1" dirty="0"/>
              <a:t> </a:t>
            </a:r>
            <a:r>
              <a:rPr lang="en-US" sz="2000" dirty="0"/>
              <a:t>In S plot of each sub-plot</a:t>
            </a:r>
            <a:endParaRPr lang="bn-IN" sz="2000" dirty="0"/>
          </a:p>
          <a:p>
            <a:pPr>
              <a:buFont typeface="Wingdings" pitchFamily="2" charset="2"/>
              <a:buChar char="q"/>
            </a:pPr>
            <a:endParaRPr lang="en-US" sz="2000" dirty="0"/>
          </a:p>
          <a:p>
            <a:pPr>
              <a:buFont typeface="Wingdings" pitchFamily="2" charset="2"/>
              <a:buChar char="q"/>
            </a:pPr>
            <a:r>
              <a:rPr lang="en-US" sz="2000" dirty="0"/>
              <a:t> Total number of subplots in Hill/ Sal/ Village forests = 5</a:t>
            </a:r>
            <a:r>
              <a:rPr lang="bn-IN" sz="2000" dirty="0"/>
              <a:t>, </a:t>
            </a:r>
            <a:r>
              <a:rPr lang="en-US" sz="2000" dirty="0"/>
              <a:t>therefore total S plots = </a:t>
            </a:r>
            <a:r>
              <a:rPr lang="bn-IN" sz="2000" dirty="0"/>
              <a:t>5</a:t>
            </a:r>
            <a:endParaRPr lang="en-US" sz="2000" dirty="0"/>
          </a:p>
          <a:p>
            <a:endParaRPr lang="en-US" sz="2000" dirty="0"/>
          </a:p>
          <a:p>
            <a:pPr>
              <a:buFont typeface="Wingdings" pitchFamily="2" charset="2"/>
              <a:buChar char="q"/>
            </a:pPr>
            <a:r>
              <a:rPr lang="en-US" sz="2000" dirty="0"/>
              <a:t> For mangroves, total subplots = 3, therefore total S plots = 3</a:t>
            </a:r>
            <a:endParaRPr lang="bn-IN" sz="2000" dirty="0"/>
          </a:p>
          <a:p>
            <a:pPr>
              <a:buFont typeface="Wingdings" pitchFamily="2" charset="2"/>
              <a:buChar char="q"/>
            </a:pPr>
            <a:endParaRPr lang="en-US" sz="2000" dirty="0"/>
          </a:p>
          <a:p>
            <a:pPr>
              <a:buFont typeface="Wingdings" pitchFamily="2" charset="2"/>
              <a:buChar char="q"/>
            </a:pPr>
            <a:r>
              <a:rPr lang="en-US" sz="2000" dirty="0"/>
              <a:t> Radius of S plot  = 2.5 m</a:t>
            </a:r>
          </a:p>
          <a:p>
            <a:endParaRPr lang="en-US" sz="2000" dirty="0"/>
          </a:p>
          <a:p>
            <a:pPr>
              <a:buFont typeface="Wingdings" pitchFamily="2" charset="2"/>
              <a:buChar char="q"/>
            </a:pPr>
            <a:r>
              <a:rPr lang="en-US" sz="2000" dirty="0"/>
              <a:t> S plot       is located at the bearing of 90 degrees and 5 m from the centre of L/M plots</a:t>
            </a:r>
          </a:p>
          <a:p>
            <a:endParaRPr lang="en-US" sz="2000" b="1" dirty="0"/>
          </a:p>
        </p:txBody>
      </p:sp>
      <p:sp>
        <p:nvSpPr>
          <p:cNvPr id="8" name="Oval 7"/>
          <p:cNvSpPr/>
          <p:nvPr/>
        </p:nvSpPr>
        <p:spPr>
          <a:xfrm>
            <a:off x="3122023" y="4180114"/>
            <a:ext cx="274319" cy="26125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05304" y="4384767"/>
            <a:ext cx="222067" cy="2394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74767" y="535577"/>
            <a:ext cx="77332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How to measure/ count seedlings?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8194" y="1854925"/>
            <a:ext cx="871292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400" b="1" dirty="0"/>
              <a:t> </a:t>
            </a:r>
            <a:r>
              <a:rPr lang="en-US" sz="2400" dirty="0"/>
              <a:t>Seedlings information is obtained by counting live tree seedlings by species and land class</a:t>
            </a:r>
          </a:p>
          <a:p>
            <a:pPr algn="just"/>
            <a:endParaRPr lang="en-US" sz="2400" dirty="0"/>
          </a:p>
          <a:p>
            <a:pPr algn="just">
              <a:buFont typeface="Wingdings" pitchFamily="2" charset="2"/>
              <a:buChar char="v"/>
            </a:pPr>
            <a:r>
              <a:rPr lang="en-US" sz="2400" b="1" dirty="0"/>
              <a:t> </a:t>
            </a:r>
            <a:r>
              <a:rPr lang="en-US" sz="2400" dirty="0"/>
              <a:t>All live seedlings that have their base inside the S Plot boundary regardless of vigor, damage should be counted</a:t>
            </a:r>
          </a:p>
          <a:p>
            <a:pPr algn="just">
              <a:buFont typeface="Wingdings" pitchFamily="2" charset="2"/>
              <a:buChar char="v"/>
            </a:pPr>
            <a:endParaRPr lang="en-US" sz="2400" b="1" dirty="0"/>
          </a:p>
          <a:p>
            <a:pPr algn="just">
              <a:buFont typeface="Wingdings" pitchFamily="2" charset="2"/>
              <a:buChar char="v"/>
            </a:pPr>
            <a:r>
              <a:rPr lang="en-US" sz="2400" dirty="0"/>
              <a:t>In case of a clump of seedlings/coppices only one seedling which is vigorous should be counted (a clump may consist of 3 or more live stems that sprouted from a common root base including stumps)</a:t>
            </a:r>
          </a:p>
          <a:p>
            <a:pPr algn="just"/>
            <a:endParaRPr lang="en-US" sz="2400" b="1" dirty="0"/>
          </a:p>
          <a:p>
            <a:pPr algn="just">
              <a:buFont typeface="Wingdings" pitchFamily="2" charset="2"/>
              <a:buChar char="v"/>
            </a:pPr>
            <a:r>
              <a:rPr lang="en-US" sz="2400" b="1" dirty="0"/>
              <a:t> </a:t>
            </a:r>
            <a:r>
              <a:rPr lang="en-US" sz="2400" dirty="0" err="1"/>
              <a:t>Nypa</a:t>
            </a:r>
            <a:r>
              <a:rPr lang="en-US" sz="2400" dirty="0"/>
              <a:t> will be recorded as a count </a:t>
            </a: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4138" y="470262"/>
            <a:ext cx="8125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How to measure/count seedlings?.......cont’d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1074" y="1502229"/>
            <a:ext cx="871292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800" b="1" dirty="0"/>
              <a:t> </a:t>
            </a:r>
            <a:r>
              <a:rPr lang="en-US" sz="2400" dirty="0"/>
              <a:t>Count all individual seedlings by species.</a:t>
            </a:r>
          </a:p>
          <a:p>
            <a:pPr algn="just"/>
            <a:endParaRPr lang="en-US" sz="2400" dirty="0"/>
          </a:p>
          <a:p>
            <a:pPr algn="just">
              <a:buFont typeface="Wingdings" pitchFamily="2" charset="2"/>
              <a:buChar char="v"/>
            </a:pPr>
            <a:r>
              <a:rPr lang="en-US" sz="2400" dirty="0"/>
              <a:t>When seedlings are distributed evenly on an S Plot, one way of estimating is to count the number of seedlings on one quarter of the S Plot and multiply by four (given that there is only one land feature on the S plot)- repeat for each species.</a:t>
            </a:r>
          </a:p>
          <a:p>
            <a:pPr algn="just"/>
            <a:endParaRPr lang="en-US" sz="2400" b="1" dirty="0"/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74767" y="535577"/>
            <a:ext cx="8307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Identifying and recording the seedling species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8194" y="1476103"/>
            <a:ext cx="871292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800" b="1" dirty="0"/>
              <a:t> </a:t>
            </a:r>
            <a:r>
              <a:rPr lang="en-US" sz="2400" b="1" dirty="0"/>
              <a:t>Record the SPECIES code from the Tree Species List</a:t>
            </a:r>
          </a:p>
          <a:p>
            <a:pPr algn="just">
              <a:buFont typeface="Wingdings" pitchFamily="2" charset="2"/>
              <a:buChar char="v"/>
            </a:pPr>
            <a:endParaRPr lang="en-US" sz="2400" b="1" dirty="0"/>
          </a:p>
          <a:p>
            <a:pPr algn="just">
              <a:buFont typeface="Wingdings" pitchFamily="2" charset="2"/>
              <a:buChar char="v"/>
            </a:pPr>
            <a:r>
              <a:rPr lang="en-US" sz="2400" b="1" dirty="0"/>
              <a:t> Use the same procedures as the data item found in the Tree and Sapling data</a:t>
            </a:r>
          </a:p>
          <a:p>
            <a:pPr algn="just">
              <a:buFont typeface="Wingdings" pitchFamily="2" charset="2"/>
              <a:buChar char="v"/>
            </a:pPr>
            <a:endParaRPr lang="en-US" sz="2400" b="1" dirty="0"/>
          </a:p>
          <a:p>
            <a:pPr algn="just">
              <a:buFont typeface="Wingdings" pitchFamily="2" charset="2"/>
              <a:buChar char="v"/>
            </a:pPr>
            <a:r>
              <a:rPr lang="en-US" sz="2400" b="1" dirty="0"/>
              <a:t> If the species cannot be determined in the field, tally the seedling, but bring branch samples, foliage, flowers, bark, etc. to the office for identification</a:t>
            </a:r>
          </a:p>
          <a:p>
            <a:pPr algn="just"/>
            <a:r>
              <a:rPr lang="en-US" sz="2400" b="1" dirty="0"/>
              <a:t>  </a:t>
            </a:r>
          </a:p>
          <a:p>
            <a:pPr algn="just">
              <a:buFont typeface="Wingdings" pitchFamily="2" charset="2"/>
              <a:buChar char="v"/>
            </a:pPr>
            <a:r>
              <a:rPr lang="en-US" sz="2400" b="1" dirty="0"/>
              <a:t> Make a note to correct the SPECIES code later</a:t>
            </a:r>
          </a:p>
          <a:p>
            <a:pPr algn="just"/>
            <a:endParaRPr lang="en-US" sz="2400" b="1" dirty="0"/>
          </a:p>
          <a:p>
            <a:pPr algn="just"/>
            <a:endParaRPr lang="en-US" sz="2800" b="1" dirty="0"/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itle 4"/>
          <p:cNvSpPr>
            <a:spLocks noGrp="1"/>
          </p:cNvSpPr>
          <p:nvPr>
            <p:ph type="ctrTitle"/>
          </p:nvPr>
        </p:nvSpPr>
        <p:spPr>
          <a:xfrm>
            <a:off x="0" y="2309387"/>
            <a:ext cx="8114257" cy="1589496"/>
          </a:xfrm>
        </p:spPr>
        <p:txBody>
          <a:bodyPr/>
          <a:lstStyle/>
          <a:p>
            <a:r>
              <a:rPr lang="en-US" altLang="en-US" b="1" dirty="0">
                <a:latin typeface="Bradley Hand ITC" pitchFamily="66" charset="0"/>
              </a:rPr>
              <a:t>Thanks</a:t>
            </a:r>
            <a:br>
              <a:rPr lang="en-US" altLang="en-US" b="1" dirty="0">
                <a:latin typeface="Bradley Hand ITC" pitchFamily="66" charset="0"/>
              </a:rPr>
            </a:br>
            <a:endParaRPr lang="en-GB" altLang="en-US" dirty="0"/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7" y="-22584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100"/>
            <a:ext cx="2952750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29 Rectángulo"/>
          <p:cNvSpPr>
            <a:spLocks noChangeArrowheads="1"/>
          </p:cNvSpPr>
          <p:nvPr/>
        </p:nvSpPr>
        <p:spPr bwMode="auto">
          <a:xfrm>
            <a:off x="3092450" y="1265238"/>
            <a:ext cx="57943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2000" b="1" dirty="0">
                <a:cs typeface="Akhbar MT" pitchFamily="2" charset="-78"/>
              </a:rPr>
              <a:t>13. Bamboo data </a:t>
            </a:r>
            <a:endParaRPr lang="en-US" altLang="en-US" sz="2000" dirty="0">
              <a:cs typeface="Akhbar MT" pitchFamily="2" charset="-78"/>
            </a:endParaRPr>
          </a:p>
        </p:txBody>
      </p:sp>
      <p:sp>
        <p:nvSpPr>
          <p:cNvPr id="86" name="32 Elipse"/>
          <p:cNvSpPr/>
          <p:nvPr/>
        </p:nvSpPr>
        <p:spPr>
          <a:xfrm>
            <a:off x="2877740" y="1453879"/>
            <a:ext cx="71437" cy="7143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</a:endParaRPr>
          </a:p>
        </p:txBody>
      </p:sp>
      <p:cxnSp>
        <p:nvCxnSpPr>
          <p:cNvPr id="87" name="24 Conector recto"/>
          <p:cNvCxnSpPr/>
          <p:nvPr/>
        </p:nvCxnSpPr>
        <p:spPr>
          <a:xfrm flipV="1">
            <a:off x="2242532" y="1561110"/>
            <a:ext cx="530831" cy="28652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28 Rectángulo"/>
          <p:cNvSpPr>
            <a:spLocks noChangeArrowheads="1"/>
          </p:cNvSpPr>
          <p:nvPr/>
        </p:nvSpPr>
        <p:spPr bwMode="auto">
          <a:xfrm>
            <a:off x="3815800" y="1987550"/>
            <a:ext cx="5235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2000" b="1" dirty="0">
                <a:cs typeface="Akhbar MT" pitchFamily="2" charset="-78"/>
              </a:rPr>
              <a:t>2. </a:t>
            </a:r>
            <a:r>
              <a:rPr lang="en-US" sz="2000" b="1" dirty="0"/>
              <a:t>BAMBOO LAND FEATURE</a:t>
            </a:r>
          </a:p>
        </p:txBody>
      </p:sp>
      <p:sp>
        <p:nvSpPr>
          <p:cNvPr id="89" name="35 Elipse"/>
          <p:cNvSpPr/>
          <p:nvPr/>
        </p:nvSpPr>
        <p:spPr>
          <a:xfrm>
            <a:off x="3725863" y="2171700"/>
            <a:ext cx="73025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90" name="38 Conector recto"/>
          <p:cNvCxnSpPr/>
          <p:nvPr/>
        </p:nvCxnSpPr>
        <p:spPr>
          <a:xfrm flipV="1">
            <a:off x="2610832" y="2230439"/>
            <a:ext cx="1029306" cy="45561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39 Rectángulo"/>
          <p:cNvSpPr>
            <a:spLocks noChangeArrowheads="1"/>
          </p:cNvSpPr>
          <p:nvPr/>
        </p:nvSpPr>
        <p:spPr bwMode="auto">
          <a:xfrm>
            <a:off x="4159251" y="2511426"/>
            <a:ext cx="48180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2000" b="1" dirty="0">
                <a:cs typeface="Akhbar MT" pitchFamily="2" charset="-78"/>
              </a:rPr>
              <a:t>3.</a:t>
            </a:r>
            <a:r>
              <a:rPr lang="en-US" sz="2000" b="1" cap="all" dirty="0"/>
              <a:t> BAMBOO SPECIES</a:t>
            </a:r>
            <a:r>
              <a:rPr lang="en-US" altLang="en-US" sz="2000" b="1" dirty="0">
                <a:cs typeface="Akhbar MT" pitchFamily="2" charset="-78"/>
              </a:rPr>
              <a:t> </a:t>
            </a:r>
            <a:endParaRPr lang="en-US" altLang="en-US" sz="2000" dirty="0">
              <a:cs typeface="Akhbar MT" pitchFamily="2" charset="-78"/>
            </a:endParaRPr>
          </a:p>
        </p:txBody>
      </p:sp>
      <p:sp>
        <p:nvSpPr>
          <p:cNvPr id="92" name="40 Elipse"/>
          <p:cNvSpPr/>
          <p:nvPr/>
        </p:nvSpPr>
        <p:spPr>
          <a:xfrm>
            <a:off x="3957638" y="2686050"/>
            <a:ext cx="71437" cy="7302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93" name="41 Conector recto"/>
          <p:cNvCxnSpPr/>
          <p:nvPr/>
        </p:nvCxnSpPr>
        <p:spPr>
          <a:xfrm flipV="1">
            <a:off x="2610832" y="2792413"/>
            <a:ext cx="1275368" cy="39370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43 Elipse"/>
          <p:cNvSpPr/>
          <p:nvPr/>
        </p:nvSpPr>
        <p:spPr>
          <a:xfrm>
            <a:off x="4051300" y="3221750"/>
            <a:ext cx="73025" cy="7143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96" name="44 Conector recto"/>
          <p:cNvCxnSpPr/>
          <p:nvPr/>
        </p:nvCxnSpPr>
        <p:spPr>
          <a:xfrm flipV="1">
            <a:off x="2696066" y="3282950"/>
            <a:ext cx="1271097" cy="36036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45 Rectángulo"/>
          <p:cNvSpPr>
            <a:spLocks noChangeArrowheads="1"/>
          </p:cNvSpPr>
          <p:nvPr/>
        </p:nvSpPr>
        <p:spPr bwMode="auto">
          <a:xfrm>
            <a:off x="4234899" y="3037084"/>
            <a:ext cx="48164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1" indent="0"/>
            <a:r>
              <a:rPr lang="en-US" altLang="en-US" sz="2000" b="1" dirty="0">
                <a:cs typeface="Akhbar MT" pitchFamily="2" charset="-78"/>
              </a:rPr>
              <a:t>4.</a:t>
            </a:r>
            <a:r>
              <a:rPr lang="en-US" sz="2000" b="1" cap="all" dirty="0"/>
              <a:t> BAMBOO Bearing</a:t>
            </a:r>
            <a:r>
              <a:rPr lang="en-US" altLang="en-US" sz="2000" b="1" dirty="0">
                <a:cs typeface="Akhbar MT" pitchFamily="2" charset="-78"/>
              </a:rPr>
              <a:t> </a:t>
            </a:r>
            <a:endParaRPr lang="en-US" altLang="en-US" sz="2000" dirty="0">
              <a:cs typeface="Akhbar MT" pitchFamily="2" charset="-78"/>
            </a:endParaRPr>
          </a:p>
        </p:txBody>
      </p:sp>
      <p:sp>
        <p:nvSpPr>
          <p:cNvPr id="98" name="46 Elipse"/>
          <p:cNvSpPr/>
          <p:nvPr/>
        </p:nvSpPr>
        <p:spPr>
          <a:xfrm>
            <a:off x="3918408" y="3781995"/>
            <a:ext cx="71437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99" name="47 Conector recto"/>
          <p:cNvCxnSpPr/>
          <p:nvPr/>
        </p:nvCxnSpPr>
        <p:spPr>
          <a:xfrm flipV="1">
            <a:off x="2553658" y="3871913"/>
            <a:ext cx="1261105" cy="24363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22 Conector recto"/>
          <p:cNvCxnSpPr/>
          <p:nvPr/>
        </p:nvCxnSpPr>
        <p:spPr>
          <a:xfrm flipH="1">
            <a:off x="3176" y="1865313"/>
            <a:ext cx="2154237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23 Conector recto"/>
          <p:cNvCxnSpPr/>
          <p:nvPr/>
        </p:nvCxnSpPr>
        <p:spPr>
          <a:xfrm flipH="1">
            <a:off x="3176" y="2686050"/>
            <a:ext cx="255905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25 Conector recto"/>
          <p:cNvCxnSpPr/>
          <p:nvPr/>
        </p:nvCxnSpPr>
        <p:spPr>
          <a:xfrm flipH="1">
            <a:off x="0" y="3186113"/>
            <a:ext cx="2562226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26 Conector recto"/>
          <p:cNvCxnSpPr/>
          <p:nvPr/>
        </p:nvCxnSpPr>
        <p:spPr>
          <a:xfrm flipH="1">
            <a:off x="3176" y="3643313"/>
            <a:ext cx="2559049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27 Conector recto"/>
          <p:cNvCxnSpPr/>
          <p:nvPr/>
        </p:nvCxnSpPr>
        <p:spPr>
          <a:xfrm flipH="1" flipV="1">
            <a:off x="3176" y="4112419"/>
            <a:ext cx="2417763" cy="794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45 Rectángulo"/>
          <p:cNvSpPr>
            <a:spLocks noChangeArrowheads="1"/>
          </p:cNvSpPr>
          <p:nvPr/>
        </p:nvSpPr>
        <p:spPr bwMode="auto">
          <a:xfrm>
            <a:off x="4087812" y="3633048"/>
            <a:ext cx="48164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1" indent="0"/>
            <a:r>
              <a:rPr lang="en-US" altLang="en-US" sz="2000" b="1" dirty="0">
                <a:cs typeface="Akhbar MT" pitchFamily="2" charset="-78"/>
              </a:rPr>
              <a:t>5.</a:t>
            </a:r>
            <a:r>
              <a:rPr lang="en-US" sz="2000" b="1" cap="all" dirty="0"/>
              <a:t> BAMBOO horizontal DISTANCE</a:t>
            </a:r>
            <a:r>
              <a:rPr lang="en-US" altLang="en-US" sz="2000" b="1" dirty="0">
                <a:cs typeface="Akhbar MT" pitchFamily="2" charset="-78"/>
              </a:rPr>
              <a:t> </a:t>
            </a:r>
            <a:endParaRPr lang="en-US" altLang="en-US" sz="2000" dirty="0">
              <a:cs typeface="Akhbar MT" pitchFamily="2" charset="-78"/>
            </a:endParaRPr>
          </a:p>
        </p:txBody>
      </p:sp>
      <p:cxnSp>
        <p:nvCxnSpPr>
          <p:cNvPr id="107" name="47 Conector recto"/>
          <p:cNvCxnSpPr/>
          <p:nvPr/>
        </p:nvCxnSpPr>
        <p:spPr>
          <a:xfrm flipV="1">
            <a:off x="2328421" y="4496586"/>
            <a:ext cx="1454592" cy="9355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27 Conector recto"/>
          <p:cNvCxnSpPr/>
          <p:nvPr/>
        </p:nvCxnSpPr>
        <p:spPr>
          <a:xfrm flipH="1">
            <a:off x="-10667" y="4590143"/>
            <a:ext cx="2154238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27 Conector recto"/>
          <p:cNvCxnSpPr/>
          <p:nvPr/>
        </p:nvCxnSpPr>
        <p:spPr>
          <a:xfrm flipH="1">
            <a:off x="-10667" y="5446713"/>
            <a:ext cx="1373187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27 Conector recto"/>
          <p:cNvCxnSpPr/>
          <p:nvPr/>
        </p:nvCxnSpPr>
        <p:spPr>
          <a:xfrm flipH="1">
            <a:off x="-10667" y="5062194"/>
            <a:ext cx="1901825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47 Conector recto"/>
          <p:cNvCxnSpPr/>
          <p:nvPr/>
        </p:nvCxnSpPr>
        <p:spPr>
          <a:xfrm>
            <a:off x="1476375" y="5446713"/>
            <a:ext cx="2249488" cy="18415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47 Conector recto"/>
          <p:cNvCxnSpPr/>
          <p:nvPr/>
        </p:nvCxnSpPr>
        <p:spPr>
          <a:xfrm flipV="1">
            <a:off x="1764990" y="5062195"/>
            <a:ext cx="1981200" cy="15904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45 Rectángulo"/>
          <p:cNvSpPr>
            <a:spLocks noChangeArrowheads="1"/>
          </p:cNvSpPr>
          <p:nvPr/>
        </p:nvSpPr>
        <p:spPr bwMode="auto">
          <a:xfrm>
            <a:off x="4124325" y="4276201"/>
            <a:ext cx="48164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1" indent="0"/>
            <a:r>
              <a:rPr lang="en-US" altLang="en-US" sz="1800" b="1" dirty="0">
                <a:cs typeface="Akhbar MT" pitchFamily="2" charset="-78"/>
              </a:rPr>
              <a:t>6</a:t>
            </a:r>
            <a:r>
              <a:rPr lang="en-US" altLang="en-US" sz="2000" b="1" dirty="0">
                <a:cs typeface="Akhbar MT" pitchFamily="2" charset="-78"/>
              </a:rPr>
              <a:t>. </a:t>
            </a:r>
            <a:r>
              <a:rPr lang="en-US" sz="2000" b="1" cap="all" dirty="0"/>
              <a:t>BAMBOO length measurement</a:t>
            </a:r>
            <a:endParaRPr lang="en-US" sz="1800" b="1" cap="all" dirty="0"/>
          </a:p>
        </p:txBody>
      </p:sp>
      <p:sp>
        <p:nvSpPr>
          <p:cNvPr id="115" name="45 Rectángulo"/>
          <p:cNvSpPr>
            <a:spLocks noChangeArrowheads="1"/>
          </p:cNvSpPr>
          <p:nvPr/>
        </p:nvSpPr>
        <p:spPr bwMode="auto">
          <a:xfrm>
            <a:off x="4070350" y="4841809"/>
            <a:ext cx="48164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1" indent="0"/>
            <a:r>
              <a:rPr lang="en-US" altLang="en-US" sz="2000" b="1" dirty="0">
                <a:cs typeface="Akhbar MT" pitchFamily="2" charset="-78"/>
              </a:rPr>
              <a:t>7.</a:t>
            </a:r>
            <a:r>
              <a:rPr lang="en-US" sz="2000" b="1" cap="all" dirty="0"/>
              <a:t> BAMBOO Diameter</a:t>
            </a:r>
            <a:r>
              <a:rPr lang="en-US" altLang="en-US" sz="2000" b="1" dirty="0">
                <a:cs typeface="Akhbar MT" pitchFamily="2" charset="-78"/>
              </a:rPr>
              <a:t> </a:t>
            </a:r>
            <a:endParaRPr lang="en-US" altLang="en-US" sz="2000" dirty="0">
              <a:cs typeface="Akhbar MT" pitchFamily="2" charset="-78"/>
            </a:endParaRPr>
          </a:p>
        </p:txBody>
      </p:sp>
      <p:sp>
        <p:nvSpPr>
          <p:cNvPr id="4130" name="TextBox 117"/>
          <p:cNvSpPr txBox="1">
            <a:spLocks noChangeArrowheads="1"/>
          </p:cNvSpPr>
          <p:nvPr/>
        </p:nvSpPr>
        <p:spPr bwMode="auto">
          <a:xfrm>
            <a:off x="1752600" y="381000"/>
            <a:ext cx="70104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5000" b="1" dirty="0">
                <a:latin typeface="Bradley Hand ITC" pitchFamily="66" charset="0"/>
              </a:rPr>
              <a:t> Content</a:t>
            </a:r>
          </a:p>
        </p:txBody>
      </p:sp>
      <p:sp>
        <p:nvSpPr>
          <p:cNvPr id="119" name="Rectangle 118"/>
          <p:cNvSpPr/>
          <p:nvPr/>
        </p:nvSpPr>
        <p:spPr>
          <a:xfrm>
            <a:off x="1905000" y="1138238"/>
            <a:ext cx="7239000" cy="46037"/>
          </a:xfrm>
          <a:prstGeom prst="rect">
            <a:avLst/>
          </a:prstGeom>
          <a:solidFill>
            <a:srgbClr val="00644F"/>
          </a:solidFill>
          <a:ln>
            <a:solidFill>
              <a:srgbClr val="0064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36" name="Picture 35" descr="C:\Users\Asus\Downloads\SUST Monogra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7" y="6188636"/>
            <a:ext cx="615229" cy="66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7" name="22 Conector recto"/>
          <p:cNvCxnSpPr/>
          <p:nvPr/>
        </p:nvCxnSpPr>
        <p:spPr>
          <a:xfrm flipH="1">
            <a:off x="3176" y="2328863"/>
            <a:ext cx="248285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24 Conector recto"/>
          <p:cNvCxnSpPr/>
          <p:nvPr/>
        </p:nvCxnSpPr>
        <p:spPr>
          <a:xfrm flipV="1">
            <a:off x="2562225" y="1960775"/>
            <a:ext cx="631031" cy="362196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46 Elipse"/>
          <p:cNvSpPr/>
          <p:nvPr/>
        </p:nvSpPr>
        <p:spPr>
          <a:xfrm>
            <a:off x="3882689" y="4460867"/>
            <a:ext cx="71437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sp>
        <p:nvSpPr>
          <p:cNvPr id="62" name="46 Elipse"/>
          <p:cNvSpPr/>
          <p:nvPr/>
        </p:nvSpPr>
        <p:spPr>
          <a:xfrm>
            <a:off x="3892215" y="4990756"/>
            <a:ext cx="71437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sp>
        <p:nvSpPr>
          <p:cNvPr id="63" name="46 Elipse"/>
          <p:cNvSpPr/>
          <p:nvPr/>
        </p:nvSpPr>
        <p:spPr>
          <a:xfrm>
            <a:off x="3338634" y="1829594"/>
            <a:ext cx="71437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479021" y="1640346"/>
            <a:ext cx="314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/>
              <a:t>1. </a:t>
            </a:r>
            <a:r>
              <a:rPr lang="en-US" sz="2000" b="1" dirty="0"/>
              <a:t>CLUMP RECORD NUMBER</a:t>
            </a:r>
          </a:p>
        </p:txBody>
      </p:sp>
      <p:sp>
        <p:nvSpPr>
          <p:cNvPr id="78" name="46 Elipse"/>
          <p:cNvSpPr/>
          <p:nvPr/>
        </p:nvSpPr>
        <p:spPr>
          <a:xfrm>
            <a:off x="3843549" y="5611049"/>
            <a:ext cx="71437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479021" y="5426383"/>
            <a:ext cx="35988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sz="2000" b="1" cap="all" dirty="0"/>
              <a:t>8. BAMBOO stem number</a:t>
            </a:r>
          </a:p>
        </p:txBody>
      </p:sp>
    </p:spTree>
    <p:extLst>
      <p:ext uri="{BB962C8B-B14F-4D97-AF65-F5344CB8AC3E}">
        <p14:creationId xmlns:p14="http://schemas.microsoft.com/office/powerpoint/2010/main" val="24071575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0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 animBg="1"/>
      <p:bldP spid="88" grpId="0"/>
      <p:bldP spid="89" grpId="0" animBg="1"/>
      <p:bldP spid="91" grpId="0"/>
      <p:bldP spid="92" grpId="0" animBg="1"/>
      <p:bldP spid="95" grpId="0" animBg="1"/>
      <p:bldP spid="97" grpId="0"/>
      <p:bldP spid="98" grpId="0" animBg="1"/>
      <p:bldP spid="105" grpId="0"/>
      <p:bldP spid="114" grpId="0"/>
      <p:bldP spid="115" grpId="0"/>
      <p:bldP spid="61" grpId="0" animBg="1"/>
      <p:bldP spid="62" grpId="0" animBg="1"/>
      <p:bldP spid="63" grpId="0" animBg="1"/>
      <p:bldP spid="7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6"/>
          <p:cNvSpPr txBox="1">
            <a:spLocks noChangeArrowheads="1"/>
          </p:cNvSpPr>
          <p:nvPr/>
        </p:nvSpPr>
        <p:spPr bwMode="auto">
          <a:xfrm>
            <a:off x="1752600" y="381000"/>
            <a:ext cx="70104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5000" b="1" dirty="0">
                <a:latin typeface="Bradley Hand ITC" pitchFamily="66" charset="0"/>
              </a:rPr>
              <a:t>13 Bamboo data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9200" y="3034268"/>
            <a:ext cx="35362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13.1 CLUMP RECORD NUMBER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Auto generated.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Will add new clump number for each new input.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266" y="2154355"/>
            <a:ext cx="3856342" cy="257281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37" t="13805" r="2478" b="59805"/>
          <a:stretch/>
        </p:blipFill>
        <p:spPr bwMode="auto">
          <a:xfrm>
            <a:off x="4203584" y="5154627"/>
            <a:ext cx="4750024" cy="142419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05084" y="1828800"/>
            <a:ext cx="31985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BAMBOO DATA:</a:t>
            </a:r>
          </a:p>
          <a:p>
            <a:r>
              <a:rPr lang="en-US" sz="2000" dirty="0"/>
              <a:t>Recorded for </a:t>
            </a:r>
            <a:r>
              <a:rPr lang="en-US" sz="2000" b="1" dirty="0">
                <a:solidFill>
                  <a:srgbClr val="FF0000"/>
                </a:solidFill>
              </a:rPr>
              <a:t>M Plot </a:t>
            </a:r>
            <a:r>
              <a:rPr lang="en-US" sz="2000" dirty="0"/>
              <a:t>(radius 8m)</a:t>
            </a:r>
          </a:p>
        </p:txBody>
      </p:sp>
    </p:spTree>
    <p:extLst>
      <p:ext uri="{BB962C8B-B14F-4D97-AF65-F5344CB8AC3E}">
        <p14:creationId xmlns:p14="http://schemas.microsoft.com/office/powerpoint/2010/main" val="2305135187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49069" y="1100518"/>
            <a:ext cx="36949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13.2 BAMBOO LAND FEATURE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/>
              <a:t>In which Land feature the clump is found??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299" y="1100518"/>
            <a:ext cx="3295582" cy="2172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298" y="3722335"/>
            <a:ext cx="3316836" cy="2487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49069" y="3075057"/>
            <a:ext cx="2694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/>
            <a:r>
              <a:rPr lang="en-US" sz="2000" b="1" dirty="0"/>
              <a:t>13.3 </a:t>
            </a:r>
            <a:r>
              <a:rPr lang="en-US" sz="2000" b="1" cap="all" dirty="0"/>
              <a:t>BAMBOO SPECIES </a:t>
            </a:r>
          </a:p>
        </p:txBody>
      </p:sp>
    </p:spTree>
    <p:extLst>
      <p:ext uri="{BB962C8B-B14F-4D97-AF65-F5344CB8AC3E}">
        <p14:creationId xmlns:p14="http://schemas.microsoft.com/office/powerpoint/2010/main" val="1636618854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87823" y="727018"/>
            <a:ext cx="38275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/>
            <a:r>
              <a:rPr lang="en-US" sz="2000" b="1" dirty="0"/>
              <a:t>13.4 </a:t>
            </a:r>
            <a:r>
              <a:rPr lang="en-US" sz="2000" b="1" cap="all" dirty="0"/>
              <a:t>Bearing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from the subplot center to the center of the bamboo clump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231" y="441385"/>
            <a:ext cx="3810001" cy="253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6481720" y="1820707"/>
            <a:ext cx="784928" cy="7768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42762" y="3248138"/>
            <a:ext cx="47014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n-US" sz="2000" b="1" dirty="0"/>
          </a:p>
          <a:p>
            <a:pPr lvl="1"/>
            <a:r>
              <a:rPr lang="en-US" sz="2000" b="1" dirty="0"/>
              <a:t>13.5 </a:t>
            </a:r>
            <a:r>
              <a:rPr lang="en-US" sz="2000" b="1" cap="all" dirty="0"/>
              <a:t>Horizontal DISTANCE</a:t>
            </a:r>
          </a:p>
          <a:p>
            <a:pPr marL="7493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from the subplot center, to Bamboo clump center.</a:t>
            </a:r>
          </a:p>
        </p:txBody>
      </p:sp>
    </p:spTree>
    <p:extLst>
      <p:ext uri="{BB962C8B-B14F-4D97-AF65-F5344CB8AC3E}">
        <p14:creationId xmlns:p14="http://schemas.microsoft.com/office/powerpoint/2010/main" val="30248661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https://lewisbamboo.com/wp-content/uploads/2016/05/HowBambooGrows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76835" y="666779"/>
            <a:ext cx="67863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bn-IN" sz="2400" b="1" dirty="0"/>
              <a:t>13</a:t>
            </a:r>
            <a:r>
              <a:rPr lang="en-US" sz="2400" b="1" dirty="0"/>
              <a:t>.</a:t>
            </a:r>
            <a:r>
              <a:rPr lang="bn-IN" sz="2400" b="1" dirty="0"/>
              <a:t>6</a:t>
            </a:r>
            <a:r>
              <a:rPr lang="en-US" sz="2400" b="1" dirty="0"/>
              <a:t> </a:t>
            </a:r>
            <a:r>
              <a:rPr lang="en-US" sz="2400" b="1" cap="all" dirty="0"/>
              <a:t>BAMBOO length</a:t>
            </a:r>
          </a:p>
          <a:p>
            <a:pPr marL="749300" lvl="1" indent="-342900">
              <a:buFont typeface="Arial" pitchFamily="34" charset="0"/>
              <a:buChar char="•"/>
            </a:pPr>
            <a:r>
              <a:rPr lang="en-US" sz="2400" dirty="0"/>
              <a:t>one measurement that will represent the population average length.</a:t>
            </a:r>
          </a:p>
        </p:txBody>
      </p:sp>
      <p:pic>
        <p:nvPicPr>
          <p:cNvPr id="11" name="Picture 2" descr="D:\Documents\FAO project\presentation\images\1586\IMG_20160924_1450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509" y="2427610"/>
            <a:ext cx="2683177" cy="410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https://lewisbamboo.com/wp-content/uploads/2016/05/HowBambooGrows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93" b="5886"/>
          <a:stretch/>
        </p:blipFill>
        <p:spPr bwMode="auto">
          <a:xfrm>
            <a:off x="5664423" y="2027651"/>
            <a:ext cx="2403336" cy="441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2088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8297" y="614390"/>
            <a:ext cx="53424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000" b="1" dirty="0"/>
              <a:t>13.7 </a:t>
            </a:r>
            <a:r>
              <a:rPr lang="en-US" sz="2000" b="1" cap="all" dirty="0"/>
              <a:t>BAMBOO Diameter</a:t>
            </a:r>
          </a:p>
          <a:p>
            <a:pPr marL="749300" lvl="1" indent="-342900">
              <a:buFont typeface="Arial" pitchFamily="34" charset="0"/>
              <a:buChar char="•"/>
            </a:pPr>
            <a:r>
              <a:rPr lang="en-US" sz="2000" dirty="0"/>
              <a:t>DBH at 1.3 meter</a:t>
            </a:r>
          </a:p>
          <a:p>
            <a:pPr marL="749300" lvl="1" indent="-342900">
              <a:buFont typeface="Arial" pitchFamily="34" charset="0"/>
              <a:buChar char="•"/>
            </a:pPr>
            <a:r>
              <a:rPr lang="en-US" sz="2000" dirty="0"/>
              <a:t>For averaging, Measure 10 representative samples from the clump</a:t>
            </a:r>
          </a:p>
        </p:txBody>
      </p:sp>
      <p:pic>
        <p:nvPicPr>
          <p:cNvPr id="5" name="Picture 3" descr="D:\Documents\FAO project\presentation\images\1586\IMG_20160924_1451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885" y="648488"/>
            <a:ext cx="2886106" cy="343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6946" y="2013808"/>
            <a:ext cx="4102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bn-IN" sz="2000" b="1" dirty="0"/>
              <a:t>13</a:t>
            </a:r>
            <a:r>
              <a:rPr lang="en-US" sz="2000" b="1" dirty="0"/>
              <a:t>.</a:t>
            </a:r>
            <a:r>
              <a:rPr lang="bn-IN" sz="2000" b="1" dirty="0"/>
              <a:t>8</a:t>
            </a:r>
            <a:r>
              <a:rPr lang="en-US" sz="2000" b="1" dirty="0"/>
              <a:t> </a:t>
            </a:r>
            <a:r>
              <a:rPr lang="en-US" sz="2000" b="1" cap="all" dirty="0"/>
              <a:t>BAMBOO stem number</a:t>
            </a:r>
          </a:p>
          <a:p>
            <a:pPr marL="749300" lvl="1" indent="-342900">
              <a:buFont typeface="Arial" pitchFamily="34" charset="0"/>
              <a:buChar char="•"/>
            </a:pPr>
            <a:r>
              <a:rPr lang="en-US" sz="2000" dirty="0"/>
              <a:t>Number is counted.</a:t>
            </a: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" t="7879" r="63591" b="15273"/>
          <a:stretch/>
        </p:blipFill>
        <p:spPr bwMode="auto">
          <a:xfrm>
            <a:off x="1025301" y="2796901"/>
            <a:ext cx="2909881" cy="3704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025301" y="4835248"/>
            <a:ext cx="2909881" cy="152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6062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100"/>
            <a:ext cx="2952750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29 Rectángulo"/>
          <p:cNvSpPr>
            <a:spLocks noChangeArrowheads="1"/>
          </p:cNvSpPr>
          <p:nvPr/>
        </p:nvSpPr>
        <p:spPr bwMode="auto">
          <a:xfrm>
            <a:off x="3092450" y="1265238"/>
            <a:ext cx="5794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2400" b="1" dirty="0">
                <a:cs typeface="Akhbar MT" pitchFamily="2" charset="-78"/>
              </a:rPr>
              <a:t> 1. What is ‘seedling’ as per BFI manual?</a:t>
            </a:r>
          </a:p>
        </p:txBody>
      </p:sp>
      <p:sp>
        <p:nvSpPr>
          <p:cNvPr id="86" name="32 Elipse"/>
          <p:cNvSpPr/>
          <p:nvPr/>
        </p:nvSpPr>
        <p:spPr>
          <a:xfrm>
            <a:off x="3065463" y="1712913"/>
            <a:ext cx="71437" cy="7143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</a:endParaRPr>
          </a:p>
        </p:txBody>
      </p:sp>
      <p:cxnSp>
        <p:nvCxnSpPr>
          <p:cNvPr id="87" name="24 Conector recto"/>
          <p:cNvCxnSpPr/>
          <p:nvPr/>
        </p:nvCxnSpPr>
        <p:spPr>
          <a:xfrm flipV="1">
            <a:off x="2693988" y="1784350"/>
            <a:ext cx="368300" cy="31750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28 Rectángulo"/>
          <p:cNvSpPr>
            <a:spLocks noChangeArrowheads="1"/>
          </p:cNvSpPr>
          <p:nvPr/>
        </p:nvSpPr>
        <p:spPr bwMode="auto">
          <a:xfrm>
            <a:off x="3762103" y="1865313"/>
            <a:ext cx="51598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2000" b="1" dirty="0">
                <a:cs typeface="Akhbar MT" pitchFamily="2" charset="-78"/>
              </a:rPr>
              <a:t>2.  Where (L/M/S plots) to measure/ count the seedlings?  </a:t>
            </a:r>
            <a:endParaRPr lang="en-US" altLang="en-US" sz="2000" dirty="0">
              <a:cs typeface="Akhbar MT" pitchFamily="2" charset="-78"/>
            </a:endParaRPr>
          </a:p>
        </p:txBody>
      </p:sp>
      <p:sp>
        <p:nvSpPr>
          <p:cNvPr id="89" name="35 Elipse"/>
          <p:cNvSpPr/>
          <p:nvPr/>
        </p:nvSpPr>
        <p:spPr>
          <a:xfrm>
            <a:off x="3725863" y="2171700"/>
            <a:ext cx="73025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90" name="38 Conector recto"/>
          <p:cNvCxnSpPr/>
          <p:nvPr/>
        </p:nvCxnSpPr>
        <p:spPr>
          <a:xfrm flipV="1">
            <a:off x="2987675" y="2230438"/>
            <a:ext cx="652463" cy="33813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39 Rectángulo"/>
          <p:cNvSpPr>
            <a:spLocks noChangeArrowheads="1"/>
          </p:cNvSpPr>
          <p:nvPr/>
        </p:nvSpPr>
        <p:spPr bwMode="auto">
          <a:xfrm>
            <a:off x="3983038" y="2552700"/>
            <a:ext cx="48180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2000" b="1" dirty="0">
                <a:cs typeface="Akhbar MT" pitchFamily="2" charset="-78"/>
              </a:rPr>
              <a:t>3.  How to measure/ count the seedlings? </a:t>
            </a:r>
            <a:endParaRPr lang="en-US" altLang="en-US" sz="2000" dirty="0">
              <a:cs typeface="Akhbar MT" pitchFamily="2" charset="-78"/>
            </a:endParaRPr>
          </a:p>
        </p:txBody>
      </p:sp>
      <p:sp>
        <p:nvSpPr>
          <p:cNvPr id="92" name="40 Elipse"/>
          <p:cNvSpPr/>
          <p:nvPr/>
        </p:nvSpPr>
        <p:spPr>
          <a:xfrm>
            <a:off x="3948113" y="2792413"/>
            <a:ext cx="71437" cy="7302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93" name="41 Conector recto"/>
          <p:cNvCxnSpPr/>
          <p:nvPr/>
        </p:nvCxnSpPr>
        <p:spPr>
          <a:xfrm flipV="1">
            <a:off x="3032125" y="2881313"/>
            <a:ext cx="893763" cy="23177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42 Rectángulo"/>
          <p:cNvSpPr>
            <a:spLocks noChangeArrowheads="1"/>
          </p:cNvSpPr>
          <p:nvPr/>
        </p:nvSpPr>
        <p:spPr bwMode="auto">
          <a:xfrm>
            <a:off x="4068763" y="3236913"/>
            <a:ext cx="48180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2000" b="1" dirty="0">
                <a:cs typeface="Akhbar MT" pitchFamily="2" charset="-78"/>
              </a:rPr>
              <a:t>4. </a:t>
            </a:r>
            <a:r>
              <a:rPr lang="en-US" sz="2000" b="1" dirty="0"/>
              <a:t>Identifying and recording the seedling species</a:t>
            </a:r>
          </a:p>
          <a:p>
            <a:r>
              <a:rPr lang="en-US" altLang="en-US" sz="2000" b="1" dirty="0">
                <a:cs typeface="Akhbar MT" pitchFamily="2" charset="-78"/>
              </a:rPr>
              <a:t> </a:t>
            </a:r>
            <a:endParaRPr lang="en-US" altLang="en-US" sz="2000" dirty="0">
              <a:cs typeface="Akhbar MT" pitchFamily="2" charset="-78"/>
            </a:endParaRPr>
          </a:p>
        </p:txBody>
      </p:sp>
      <p:sp>
        <p:nvSpPr>
          <p:cNvPr id="95" name="43 Elipse"/>
          <p:cNvSpPr/>
          <p:nvPr/>
        </p:nvSpPr>
        <p:spPr>
          <a:xfrm>
            <a:off x="3984625" y="3471863"/>
            <a:ext cx="73025" cy="7143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96" name="44 Conector recto"/>
          <p:cNvCxnSpPr/>
          <p:nvPr/>
        </p:nvCxnSpPr>
        <p:spPr>
          <a:xfrm flipV="1">
            <a:off x="3159125" y="3517900"/>
            <a:ext cx="836613" cy="12541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45 Rectángulo"/>
          <p:cNvSpPr>
            <a:spLocks noChangeArrowheads="1"/>
          </p:cNvSpPr>
          <p:nvPr/>
        </p:nvSpPr>
        <p:spPr bwMode="auto">
          <a:xfrm>
            <a:off x="4029075" y="3871913"/>
            <a:ext cx="48164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2000" b="1" dirty="0">
                <a:cs typeface="Akhbar MT" pitchFamily="2" charset="-78"/>
              </a:rPr>
              <a:t>5. Seedling notes </a:t>
            </a:r>
            <a:endParaRPr lang="en-US" altLang="en-US" sz="2000" dirty="0">
              <a:cs typeface="Akhbar MT" pitchFamily="2" charset="-78"/>
            </a:endParaRPr>
          </a:p>
        </p:txBody>
      </p:sp>
      <p:sp>
        <p:nvSpPr>
          <p:cNvPr id="98" name="46 Elipse"/>
          <p:cNvSpPr/>
          <p:nvPr/>
        </p:nvSpPr>
        <p:spPr>
          <a:xfrm>
            <a:off x="3967163" y="4076700"/>
            <a:ext cx="71437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 sz="1800">
              <a:solidFill>
                <a:srgbClr val="FFFFFF"/>
              </a:solidFill>
              <a:cs typeface="Akhbar MT" pitchFamily="2" charset="-78"/>
            </a:endParaRPr>
          </a:p>
        </p:txBody>
      </p:sp>
      <p:cxnSp>
        <p:nvCxnSpPr>
          <p:cNvPr id="99" name="47 Conector recto"/>
          <p:cNvCxnSpPr/>
          <p:nvPr/>
        </p:nvCxnSpPr>
        <p:spPr>
          <a:xfrm flipV="1">
            <a:off x="3009900" y="4149725"/>
            <a:ext cx="838200" cy="952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22 Conector recto"/>
          <p:cNvCxnSpPr/>
          <p:nvPr/>
        </p:nvCxnSpPr>
        <p:spPr>
          <a:xfrm flipH="1">
            <a:off x="-368300" y="2176463"/>
            <a:ext cx="2701925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23 Conector recto"/>
          <p:cNvCxnSpPr/>
          <p:nvPr/>
        </p:nvCxnSpPr>
        <p:spPr>
          <a:xfrm flipH="1">
            <a:off x="-596900" y="2686050"/>
            <a:ext cx="3159125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25 Conector recto"/>
          <p:cNvCxnSpPr/>
          <p:nvPr/>
        </p:nvCxnSpPr>
        <p:spPr>
          <a:xfrm flipH="1">
            <a:off x="-800100" y="3186113"/>
            <a:ext cx="3362325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26 Conector recto"/>
          <p:cNvCxnSpPr/>
          <p:nvPr/>
        </p:nvCxnSpPr>
        <p:spPr>
          <a:xfrm flipH="1">
            <a:off x="-728663" y="3643313"/>
            <a:ext cx="3290888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27 Conector recto"/>
          <p:cNvCxnSpPr/>
          <p:nvPr/>
        </p:nvCxnSpPr>
        <p:spPr>
          <a:xfrm flipH="1">
            <a:off x="-657225" y="4113213"/>
            <a:ext cx="3078163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45 Rectángulo"/>
          <p:cNvSpPr>
            <a:spLocks noChangeArrowheads="1"/>
          </p:cNvSpPr>
          <p:nvPr/>
        </p:nvSpPr>
        <p:spPr bwMode="auto">
          <a:xfrm>
            <a:off x="4043363" y="4416425"/>
            <a:ext cx="4816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dirty="0">
                <a:cs typeface="Akhbar MT" pitchFamily="2" charset="-78"/>
              </a:rPr>
              <a:t> </a:t>
            </a:r>
            <a:endParaRPr lang="en-US" altLang="en-US" sz="1800" dirty="0">
              <a:cs typeface="Akhbar MT" pitchFamily="2" charset="-78"/>
            </a:endParaRPr>
          </a:p>
        </p:txBody>
      </p:sp>
      <p:sp>
        <p:nvSpPr>
          <p:cNvPr id="114" name="45 Rectángulo"/>
          <p:cNvSpPr>
            <a:spLocks noChangeArrowheads="1"/>
          </p:cNvSpPr>
          <p:nvPr/>
        </p:nvSpPr>
        <p:spPr bwMode="auto">
          <a:xfrm>
            <a:off x="4043363" y="4959350"/>
            <a:ext cx="4816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dirty="0">
                <a:cs typeface="Akhbar MT" pitchFamily="2" charset="-78"/>
              </a:rPr>
              <a:t> </a:t>
            </a:r>
            <a:endParaRPr lang="en-US" altLang="en-US" sz="1800" dirty="0">
              <a:cs typeface="Akhbar MT" pitchFamily="2" charset="-78"/>
            </a:endParaRPr>
          </a:p>
        </p:txBody>
      </p:sp>
      <p:sp>
        <p:nvSpPr>
          <p:cNvPr id="115" name="45 Rectángulo"/>
          <p:cNvSpPr>
            <a:spLocks noChangeArrowheads="1"/>
          </p:cNvSpPr>
          <p:nvPr/>
        </p:nvSpPr>
        <p:spPr bwMode="auto">
          <a:xfrm>
            <a:off x="4051300" y="5446713"/>
            <a:ext cx="4816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dirty="0">
                <a:cs typeface="Akhbar MT" pitchFamily="2" charset="-78"/>
              </a:rPr>
              <a:t> </a:t>
            </a:r>
            <a:endParaRPr lang="en-US" altLang="en-US" sz="1800" dirty="0">
              <a:cs typeface="Akhbar MT" pitchFamily="2" charset="-78"/>
            </a:endParaRPr>
          </a:p>
        </p:txBody>
      </p:sp>
      <p:sp>
        <p:nvSpPr>
          <p:cNvPr id="4130" name="TextBox 117"/>
          <p:cNvSpPr txBox="1">
            <a:spLocks noChangeArrowheads="1"/>
          </p:cNvSpPr>
          <p:nvPr/>
        </p:nvSpPr>
        <p:spPr bwMode="auto">
          <a:xfrm>
            <a:off x="1752600" y="381000"/>
            <a:ext cx="70104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5000" b="1" dirty="0">
                <a:latin typeface="Bradley Hand ITC" pitchFamily="66" charset="0"/>
              </a:rPr>
              <a:t>1. Content</a:t>
            </a:r>
          </a:p>
        </p:txBody>
      </p:sp>
      <p:sp>
        <p:nvSpPr>
          <p:cNvPr id="119" name="Rectangle 118"/>
          <p:cNvSpPr/>
          <p:nvPr/>
        </p:nvSpPr>
        <p:spPr>
          <a:xfrm>
            <a:off x="1905000" y="1138238"/>
            <a:ext cx="7239000" cy="46037"/>
          </a:xfrm>
          <a:prstGeom prst="rect">
            <a:avLst/>
          </a:prstGeom>
          <a:solidFill>
            <a:srgbClr val="00644F"/>
          </a:solidFill>
          <a:ln>
            <a:solidFill>
              <a:srgbClr val="0064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 animBg="1"/>
      <p:bldP spid="88" grpId="0"/>
      <p:bldP spid="89" grpId="0" animBg="1"/>
      <p:bldP spid="91" grpId="0"/>
      <p:bldP spid="92" grpId="0" animBg="1"/>
      <p:bldP spid="94" grpId="0"/>
      <p:bldP spid="95" grpId="0" animBg="1"/>
      <p:bldP spid="97" grpId="0"/>
      <p:bldP spid="98" grpId="0" animBg="1"/>
      <p:bldP spid="105" grpId="0"/>
      <p:bldP spid="114" grpId="0"/>
      <p:bldP spid="1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7829" y="705394"/>
            <a:ext cx="8059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+mn-lt"/>
              </a:rPr>
              <a:t>What is ‘seedling’ as per BFI manual?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8274" y="2834638"/>
            <a:ext cx="77332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3200" dirty="0"/>
              <a:t>Seedlings must be at least 10.0 cm in length and less than 2.0 cm at DBH in order to qualify for tallying</a:t>
            </a:r>
          </a:p>
          <a:p>
            <a:pPr algn="just"/>
            <a:endParaRPr lang="en-US" sz="3200" dirty="0"/>
          </a:p>
          <a:p>
            <a:pPr algn="just">
              <a:buFont typeface="Wingdings" pitchFamily="2" charset="2"/>
              <a:buChar char="Ø"/>
            </a:pPr>
            <a:endParaRPr lang="en-US" sz="3200" dirty="0"/>
          </a:p>
        </p:txBody>
      </p:sp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BFI presentation_Templat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BFI presentation_Template</Template>
  <TotalTime>446</TotalTime>
  <Words>612</Words>
  <Application>Microsoft Office PowerPoint</Application>
  <PresentationFormat>On-screen Show (4:3)</PresentationFormat>
  <Paragraphs>84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Akhbar MT</vt:lpstr>
      <vt:lpstr>Arial</vt:lpstr>
      <vt:lpstr>Bradley Hand ITC</vt:lpstr>
      <vt:lpstr>Calibri</vt:lpstr>
      <vt:lpstr>Calibri Light</vt:lpstr>
      <vt:lpstr>Wingdings</vt:lpstr>
      <vt:lpstr>BFI presentation_Template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 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Matieu</dc:creator>
  <cp:lastModifiedBy>Ruhul</cp:lastModifiedBy>
  <cp:revision>58</cp:revision>
  <dcterms:created xsi:type="dcterms:W3CDTF">2016-09-29T06:06:16Z</dcterms:created>
  <dcterms:modified xsi:type="dcterms:W3CDTF">2017-01-23T03:56:50Z</dcterms:modified>
</cp:coreProperties>
</file>