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  <p:sldMasterId id="2147483696" r:id="rId2"/>
  </p:sldMasterIdLst>
  <p:notesMasterIdLst>
    <p:notesMasterId r:id="rId14"/>
  </p:notesMasterIdLst>
  <p:sldIdLst>
    <p:sldId id="301" r:id="rId3"/>
    <p:sldId id="262" r:id="rId4"/>
    <p:sldId id="303" r:id="rId5"/>
    <p:sldId id="310" r:id="rId6"/>
    <p:sldId id="311" r:id="rId7"/>
    <p:sldId id="302" r:id="rId8"/>
    <p:sldId id="305" r:id="rId9"/>
    <p:sldId id="307" r:id="rId10"/>
    <p:sldId id="309" r:id="rId11"/>
    <p:sldId id="306" r:id="rId12"/>
    <p:sldId id="288" r:id="rId13"/>
  </p:sldIdLst>
  <p:sldSz cx="9144000" cy="6858000" type="screen4x3"/>
  <p:notesSz cx="6858000" cy="9144000"/>
  <p:defaultTextStyle>
    <a:defPPr>
      <a:defRPr lang="en-US"/>
    </a:defPPr>
    <a:lvl1pPr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06400" indent="508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812800" indent="1016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219200" indent="1524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625600" indent="203200" algn="l" defTabSz="8128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91" autoAdjust="0"/>
    <p:restoredTop sz="94404" autoAdjust="0"/>
  </p:normalViewPr>
  <p:slideViewPr>
    <p:cSldViewPr snapToGrid="0">
      <p:cViewPr varScale="1">
        <p:scale>
          <a:sx n="66" d="100"/>
          <a:sy n="66" d="100"/>
        </p:scale>
        <p:origin x="11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5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A254E-FFE8-49E6-B66C-F0D541A6021A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25715-59B4-416B-B45D-04C01877D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49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Courtesy: FAO-Bangladesh Forest Department 2016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25715-59B4-416B-B45D-04C01877D1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0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4"/>
            <a:ext cx="7772400" cy="2387600"/>
          </a:xfrm>
        </p:spPr>
        <p:txBody>
          <a:bodyPr anchor="b"/>
          <a:lstStyle>
            <a:lvl1pPr algn="ctr"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2300"/>
            </a:lvl1pPr>
            <a:lvl2pPr marL="436496" indent="0" algn="ctr">
              <a:buNone/>
              <a:defRPr sz="1900"/>
            </a:lvl2pPr>
            <a:lvl3pPr marL="872993" indent="0" algn="ctr">
              <a:buNone/>
              <a:defRPr sz="1700"/>
            </a:lvl3pPr>
            <a:lvl4pPr marL="1309489" indent="0" algn="ctr">
              <a:buNone/>
              <a:defRPr sz="1500"/>
            </a:lvl4pPr>
            <a:lvl5pPr marL="1745987" indent="0" algn="ctr">
              <a:buNone/>
              <a:defRPr sz="1500"/>
            </a:lvl5pPr>
            <a:lvl6pPr marL="2182484" indent="0" algn="ctr">
              <a:buNone/>
              <a:defRPr sz="1500"/>
            </a:lvl6pPr>
            <a:lvl7pPr marL="2618980" indent="0" algn="ctr">
              <a:buNone/>
              <a:defRPr sz="1500"/>
            </a:lvl7pPr>
            <a:lvl8pPr marL="3055476" indent="0" algn="ctr">
              <a:buNone/>
              <a:defRPr sz="1500"/>
            </a:lvl8pPr>
            <a:lvl9pPr marL="3491973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6C28-1149-43D1-8E70-D7870743F88C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254F7-2493-487C-9C23-019E2A8344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164115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7DB22-4D54-4766-BA14-4A73942F5848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59BE0-A509-49A4-B7C9-3C71A8BCF3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5329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BF10D-63C3-4769-8C96-D59966A67CAB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0A3AE-1A57-4CA8-AC08-D72DF8D23E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5746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1" y="1122364"/>
            <a:ext cx="6858000" cy="2387600"/>
          </a:xfrm>
        </p:spPr>
        <p:txBody>
          <a:bodyPr anchor="b"/>
          <a:lstStyle>
            <a:lvl1pPr algn="ctr"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1622"/>
            </a:lvl1pPr>
            <a:lvl2pPr marL="308816" indent="0" algn="ctr">
              <a:buNone/>
              <a:defRPr sz="1352"/>
            </a:lvl2pPr>
            <a:lvl3pPr marL="617631" indent="0" algn="ctr">
              <a:buNone/>
              <a:defRPr sz="1217"/>
            </a:lvl3pPr>
            <a:lvl4pPr marL="926447" indent="0" algn="ctr">
              <a:buNone/>
              <a:defRPr sz="1080"/>
            </a:lvl4pPr>
            <a:lvl5pPr marL="1235264" indent="0" algn="ctr">
              <a:buNone/>
              <a:defRPr sz="1080"/>
            </a:lvl5pPr>
            <a:lvl6pPr marL="1544079" indent="0" algn="ctr">
              <a:buNone/>
              <a:defRPr sz="1080"/>
            </a:lvl6pPr>
            <a:lvl7pPr marL="1852895" indent="0" algn="ctr">
              <a:buNone/>
              <a:defRPr sz="1080"/>
            </a:lvl7pPr>
            <a:lvl8pPr marL="2161710" indent="0" algn="ctr">
              <a:buNone/>
              <a:defRPr sz="1080"/>
            </a:lvl8pPr>
            <a:lvl9pPr marL="2470526" indent="0" algn="ctr">
              <a:buNone/>
              <a:defRPr sz="10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CBB5C-3694-42C4-B4BB-24874AA7827B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38524-4EC8-438D-8578-D88F07BE23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07830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08FF4-0CCB-477B-9091-003B95155D0E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66C7B-EB72-4816-8A4D-FD4D0DF353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603349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40"/>
            <a:ext cx="7886699" cy="2852738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699" cy="1500188"/>
          </a:xfrm>
        </p:spPr>
        <p:txBody>
          <a:bodyPr/>
          <a:lstStyle>
            <a:lvl1pPr marL="0" indent="0">
              <a:buNone/>
              <a:defRPr sz="1622">
                <a:solidFill>
                  <a:schemeClr val="tx1">
                    <a:tint val="75000"/>
                  </a:schemeClr>
                </a:solidFill>
              </a:defRPr>
            </a:lvl1pPr>
            <a:lvl2pPr marL="308816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2pPr>
            <a:lvl3pPr marL="617631" indent="0">
              <a:buNone/>
              <a:defRPr sz="1217">
                <a:solidFill>
                  <a:schemeClr val="tx1">
                    <a:tint val="75000"/>
                  </a:schemeClr>
                </a:solidFill>
              </a:defRPr>
            </a:lvl3pPr>
            <a:lvl4pPr marL="926447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4pPr>
            <a:lvl5pPr marL="1235264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5pPr>
            <a:lvl6pPr marL="1544079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6pPr>
            <a:lvl7pPr marL="1852895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7pPr>
            <a:lvl8pPr marL="216171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8pPr>
            <a:lvl9pPr marL="2470526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E4C1E-89A6-4141-AFAC-F5B757C24B42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4E08C-5DDC-4D70-829D-3AB06A1A97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306994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C80E6-EF84-4707-B831-3666894C4CD6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CFCB3-1401-4A89-860D-E4B3F8882E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084499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D1C7C-395B-43FB-8ED8-68AF26647423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6D9A7-B140-43EE-9F81-59893EC630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969187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C64E0-57F9-4BA1-B653-DDCD3567F8A3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8FB79-0930-4A18-AB29-CE0B5FECF1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349955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369CE-A8D4-4F8A-BCFC-47AA7EAC0A7D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F22BC-868F-4A71-8AFE-8CCD9C5B74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779116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>
              <a:defRPr sz="2162"/>
            </a:lvl1pPr>
            <a:lvl2pPr>
              <a:defRPr sz="1892"/>
            </a:lvl2pPr>
            <a:lvl3pPr>
              <a:defRPr sz="1622"/>
            </a:lvl3pPr>
            <a:lvl4pPr>
              <a:defRPr sz="1352"/>
            </a:lvl4pPr>
            <a:lvl5pPr>
              <a:defRPr sz="1352"/>
            </a:lvl5pPr>
            <a:lvl6pPr>
              <a:defRPr sz="1352"/>
            </a:lvl6pPr>
            <a:lvl7pPr>
              <a:defRPr sz="1352"/>
            </a:lvl7pPr>
            <a:lvl8pPr>
              <a:defRPr sz="1352"/>
            </a:lvl8pPr>
            <a:lvl9pPr>
              <a:defRPr sz="135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0CE23-5BA8-4903-A70B-0659C581A958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CDBBB-789E-404F-9EDD-6FD6CD724D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97224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46795-6CF8-40B9-AAC3-FF032B60AC21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45648-D30D-41C2-B0AC-D8043B6884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484081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 marL="0" indent="0">
              <a:buNone/>
              <a:defRPr sz="2162"/>
            </a:lvl1pPr>
            <a:lvl2pPr marL="308816" indent="0">
              <a:buNone/>
              <a:defRPr sz="1892"/>
            </a:lvl2pPr>
            <a:lvl3pPr marL="617631" indent="0">
              <a:buNone/>
              <a:defRPr sz="1622"/>
            </a:lvl3pPr>
            <a:lvl4pPr marL="926447" indent="0">
              <a:buNone/>
              <a:defRPr sz="1352"/>
            </a:lvl4pPr>
            <a:lvl5pPr marL="1235264" indent="0">
              <a:buNone/>
              <a:defRPr sz="1352"/>
            </a:lvl5pPr>
            <a:lvl6pPr marL="1544079" indent="0">
              <a:buNone/>
              <a:defRPr sz="1352"/>
            </a:lvl6pPr>
            <a:lvl7pPr marL="1852895" indent="0">
              <a:buNone/>
              <a:defRPr sz="1352"/>
            </a:lvl7pPr>
            <a:lvl8pPr marL="2161710" indent="0">
              <a:buNone/>
              <a:defRPr sz="1352"/>
            </a:lvl8pPr>
            <a:lvl9pPr marL="2470526" indent="0">
              <a:buNone/>
              <a:defRPr sz="135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6A32-20F8-4CA7-A130-544C9AF0C89B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40B9B-EC81-4839-B1D1-F42928B83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508409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E982-9C76-4B58-9AA0-B6D102E163C4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D4A8-2FDF-472C-A73A-B1B4580926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94041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04D9-6702-4976-B70B-EBAFDC9B4510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5377C-4C80-4C4C-9761-18348B5676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728276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699" cy="2852738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699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364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729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094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459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824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6189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554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91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E8039-DB99-4B94-AC40-150270A38659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14EC0-BA66-41B1-8B5A-AE0EA969A5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7157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1AD01-6FA2-47A6-995D-CBAF8DB1D7E6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39C00-D401-41B0-B498-409B955E47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48263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C2B32-A57F-4AED-9AF1-2EC912EA557C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54629-B8CE-40B7-B5C7-FD0274E1F8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7977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2FA0-295A-4391-909B-47CEA1F9C3CC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C2591-6269-46D2-92C9-95B1EE91E4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3449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D4E8-23D1-48FC-84A0-9B74A36957DB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5F32-09AB-409F-B60B-3B5BB1063D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824640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49" cy="48736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2D38B-B53A-44E3-B0FA-21923AE5F57C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51F1D-14DF-4D89-AEF1-B9A4AB8C0A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617177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8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36496" indent="0">
              <a:buNone/>
              <a:defRPr sz="2700"/>
            </a:lvl2pPr>
            <a:lvl3pPr marL="872993" indent="0">
              <a:buNone/>
              <a:defRPr sz="2300"/>
            </a:lvl3pPr>
            <a:lvl4pPr marL="1309489" indent="0">
              <a:buNone/>
              <a:defRPr sz="1900"/>
            </a:lvl4pPr>
            <a:lvl5pPr marL="1745987" indent="0">
              <a:buNone/>
              <a:defRPr sz="1900"/>
            </a:lvl5pPr>
            <a:lvl6pPr marL="2182484" indent="0">
              <a:buNone/>
              <a:defRPr sz="1900"/>
            </a:lvl6pPr>
            <a:lvl7pPr marL="2618980" indent="0">
              <a:buNone/>
              <a:defRPr sz="1900"/>
            </a:lvl7pPr>
            <a:lvl8pPr marL="3055476" indent="0">
              <a:buNone/>
              <a:defRPr sz="1900"/>
            </a:lvl8pPr>
            <a:lvl9pPr marL="3491973" indent="0">
              <a:buNone/>
              <a:defRPr sz="19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166CC-3C67-4C5F-9901-C88CBE228D44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0EEBB-BEA4-49BC-8DBA-C297BBCFE5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33388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BEAEA"/>
            </a:gs>
            <a:gs pos="50000">
              <a:srgbClr val="E4E3E3"/>
            </a:gs>
            <a:gs pos="100000">
              <a:srgbClr val="BCBBB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145426" tIns="72713" rIns="145426" bIns="72713" rtlCol="0" anchor="ctr"/>
          <a:lstStyle>
            <a:lvl1pPr algn="l" defTabSz="812933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5DEDF1-B807-4950-B86C-5DB08B6E6ED7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145426" tIns="72713" rIns="145426" bIns="72713" rtlCol="0" anchor="ctr"/>
          <a:lstStyle>
            <a:lvl1pPr algn="ctr" defTabSz="812933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145426" tIns="72713" rIns="145426" bIns="72713" rtlCol="0" anchor="ctr"/>
          <a:lstStyle>
            <a:lvl1pPr algn="r" defTabSz="812933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C3DB7A-D7E0-4851-AF8C-206BA563A7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2pPr>
      <a:lvl3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3pPr>
      <a:lvl4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4pPr>
      <a:lvl5pPr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5pPr>
      <a:lvl6pPr marL="4572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6pPr>
      <a:lvl7pPr marL="9144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7pPr>
      <a:lvl8pPr marL="13716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8pPr>
      <a:lvl9pPr marL="18288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9pPr>
    </p:titleStyle>
    <p:bodyStyle>
      <a:lvl1pPr marL="217488" indent="-217488" algn="l" defTabSz="871538" rtl="0" eaLnBrk="1" fontAlgn="base" hangingPunct="1">
        <a:lnSpc>
          <a:spcPct val="90000"/>
        </a:lnSpc>
        <a:spcBef>
          <a:spcPts val="95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13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75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738" indent="-217488" algn="l" defTabSz="871538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731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37229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73725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10222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49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99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489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987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2484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898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47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197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812933" fontAlgn="auto">
              <a:spcBef>
                <a:spcPts val="0"/>
              </a:spcBef>
              <a:spcAft>
                <a:spcPts val="0"/>
              </a:spcAft>
              <a:defRPr sz="81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A0678-F095-4287-B783-95B6CE81FCAC}" type="datetimeFigureOut">
              <a:rPr lang="en-GB"/>
              <a:pPr>
                <a:defRPr/>
              </a:pPr>
              <a:t>23/01/2017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812933" fontAlgn="auto">
              <a:spcBef>
                <a:spcPts val="0"/>
              </a:spcBef>
              <a:spcAft>
                <a:spcPts val="0"/>
              </a:spcAft>
              <a:defRPr sz="81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812933" fontAlgn="auto">
              <a:spcBef>
                <a:spcPts val="0"/>
              </a:spcBef>
              <a:spcAft>
                <a:spcPts val="0"/>
              </a:spcAft>
              <a:defRPr sz="81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885F3E-02A3-4095-975C-096D4C144A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>
    <p:fade/>
  </p:transition>
  <p:txStyles>
    <p:titleStyle>
      <a:lvl1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2pPr>
      <a:lvl3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3pPr>
      <a:lvl4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4pPr>
      <a:lvl5pPr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5pPr>
      <a:lvl6pPr marL="4572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6pPr>
      <a:lvl7pPr marL="9144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7pPr>
      <a:lvl8pPr marL="13716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8pPr>
      <a:lvl9pPr marL="18288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9pPr>
    </p:titleStyle>
    <p:bodyStyle>
      <a:lvl1pPr marL="153988" indent="-153988" algn="l" defTabSz="617538" rtl="0" fontAlgn="base">
        <a:lnSpc>
          <a:spcPct val="90000"/>
        </a:lnSpc>
        <a:spcBef>
          <a:spcPts val="6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063" indent="-153988" algn="l" defTabSz="617538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98486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2007303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316119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624934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30881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2pPr>
      <a:lvl3pPr marL="617631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3pPr>
      <a:lvl4pPr marL="926447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4pPr>
      <a:lvl5pPr marL="1235264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5pPr>
      <a:lvl6pPr marL="1544079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1852895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16171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47052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3" b="-2"/>
          <a:stretch/>
        </p:blipFill>
        <p:spPr>
          <a:xfrm>
            <a:off x="0" y="0"/>
            <a:ext cx="9144000" cy="5904446"/>
          </a:xfrm>
          <a:prstGeom prst="rect">
            <a:avLst/>
          </a:prstGeom>
          <a:effectLst>
            <a:reflection blurRad="6350" stA="44000" endPos="18000" dir="5400000" sy="-100000" algn="bl" rotWithShape="0"/>
          </a:effectLst>
        </p:spPr>
      </p:pic>
      <p:pic>
        <p:nvPicPr>
          <p:cNvPr id="3075" name="Picture 5" descr="C:\Users\Liam\Dropbox (BGD_058)\BGD_058\8_Communications\Logos\transparent logo\Go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787400"/>
            <a:ext cx="14732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525" y="862013"/>
            <a:ext cx="10287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C:\Users\Liam\Dropbox (BGD_058)\BGD_058\8_Communications\Logos\Logos\Logo_F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787400"/>
            <a:ext cx="11874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4"/>
          <p:cNvSpPr txBox="1">
            <a:spLocks/>
          </p:cNvSpPr>
          <p:nvPr/>
        </p:nvSpPr>
        <p:spPr>
          <a:xfrm>
            <a:off x="619125" y="1912938"/>
            <a:ext cx="7905750" cy="2149475"/>
          </a:xfrm>
          <a:prstGeom prst="rect">
            <a:avLst/>
          </a:prstGeom>
        </p:spPr>
        <p:txBody>
          <a:bodyPr lIns="218139" tIns="109070" rIns="218139" bIns="109070" anchor="b">
            <a:normAutofit/>
          </a:bodyPr>
          <a:lstStyle>
            <a:lvl1pPr algn="ctr" defTabSz="52405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86087" fontAlgn="auto">
              <a:spcAft>
                <a:spcPts val="0"/>
              </a:spcAft>
              <a:defRPr/>
            </a:pPr>
            <a:r>
              <a:rPr lang="en-US" sz="3962" b="1" dirty="0">
                <a:solidFill>
                  <a:sysClr val="windowText" lastClr="000000"/>
                </a:solidFill>
                <a:latin typeface="Bradley Hand ITC" panose="03070402050302030203" pitchFamily="66" charset="0"/>
              </a:rPr>
              <a:t>Overview of the BFI Manual</a:t>
            </a:r>
            <a:br>
              <a:rPr lang="en-US" sz="5133" b="1" dirty="0">
                <a:solidFill>
                  <a:sysClr val="window" lastClr="FFFFFF"/>
                </a:solidFill>
                <a:latin typeface="Bradley Hand ITC" panose="03070402050302030203" pitchFamily="66" charset="0"/>
              </a:rPr>
            </a:br>
            <a:endParaRPr lang="en-GB" sz="5133" dirty="0">
              <a:solidFill>
                <a:sysClr val="windowText" lastClr="000000"/>
              </a:solidFill>
            </a:endParaRPr>
          </a:p>
        </p:txBody>
      </p:sp>
      <p:pic>
        <p:nvPicPr>
          <p:cNvPr id="3079" name="Picture 4" descr="C:\Users\Liam\Dropbox (BGD_058)\BGD_058\8_Communications\Logos\transparent logo\usaid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6081713"/>
            <a:ext cx="196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6059488"/>
            <a:ext cx="191611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5" y="6018213"/>
            <a:ext cx="103028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3" descr="C:\Users\Liam\Dropbox (BGD_058)\BGD_058\8_Communications\Logos\transparent logo\FAO_logo_Blue_3lines_en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5861050"/>
            <a:ext cx="2835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47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749300" y="372729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3. Appendices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15100" y="2020574"/>
            <a:ext cx="830744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1. Definitions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2. Equipment check list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3. Illustration of parts of the tree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4. Slope correction table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5. Field forms </a:t>
            </a:r>
            <a:r>
              <a:rPr lang="en-US" altLang="en-US" sz="2400" dirty="0"/>
              <a:t>– Provided as a reference only. Multiple copies 					should be printed before going to the field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6. List of Forestry offices 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7. Forest divisions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8. Forest Ranges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9. Forest Beats</a:t>
            </a:r>
          </a:p>
          <a:p>
            <a:pPr marL="97922">
              <a:buSzPct val="4500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400" b="1" dirty="0"/>
              <a:t>10. List of BFI Contacts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664" y="-1"/>
            <a:ext cx="3568381" cy="337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25014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4"/>
          <p:cNvSpPr>
            <a:spLocks noGrp="1"/>
          </p:cNvSpPr>
          <p:nvPr>
            <p:ph type="ctrTitle"/>
          </p:nvPr>
        </p:nvSpPr>
        <p:spPr>
          <a:xfrm>
            <a:off x="182563" y="419100"/>
            <a:ext cx="8778875" cy="2387600"/>
          </a:xfrm>
        </p:spPr>
        <p:txBody>
          <a:bodyPr/>
          <a:lstStyle/>
          <a:p>
            <a:r>
              <a:rPr lang="en-US" altLang="en-US" b="1">
                <a:latin typeface="Bradley Hand ITC" pitchFamily="66" charset="0"/>
              </a:rPr>
              <a:t>Thank you</a:t>
            </a:r>
            <a:endParaRPr lang="en-GB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9D18E"/>
            </a:gs>
            <a:gs pos="100000">
              <a:srgbClr val="FFFFFF"/>
            </a:gs>
            <a:gs pos="100000">
              <a:srgbClr val="CCFF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47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extBox 16"/>
          <p:cNvSpPr txBox="1">
            <a:spLocks noChangeArrowheads="1"/>
          </p:cNvSpPr>
          <p:nvPr/>
        </p:nvSpPr>
        <p:spPr bwMode="auto">
          <a:xfrm>
            <a:off x="749300" y="144517"/>
            <a:ext cx="7010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1. Sections of the Manual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05679" y="1327818"/>
            <a:ext cx="8170762" cy="420236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53988" indent="-153988" algn="l" defTabSz="617538" rtl="0" fontAlgn="base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153988" algn="l" defTabSz="617538" rtl="0" fontAlgn="base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1525" indent="-153988" algn="l" defTabSz="617538" rtl="0" fontAlgn="base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153988" algn="l" defTabSz="617538" rtl="0" fontAlgn="base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89063" indent="-153988" algn="l" defTabSz="617538" rtl="0" fontAlgn="base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8486" indent="-154409" algn="l" defTabSz="617631" rtl="0" eaLnBrk="1" latinLnBrk="0" hangingPunct="1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7303" indent="-154409" algn="l" defTabSz="617631" rtl="0" eaLnBrk="1" latinLnBrk="0" hangingPunct="1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16119" indent="-154409" algn="l" defTabSz="617631" rtl="0" eaLnBrk="1" latinLnBrk="0" hangingPunct="1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24934" indent="-154409" algn="l" defTabSz="617631" rtl="0" eaLnBrk="1" latinLnBrk="0" hangingPunct="1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1686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dirty="0"/>
              <a:t>The manual is structured in 15 sections</a:t>
            </a:r>
          </a:p>
          <a:p>
            <a:pPr marL="699661" lvl="1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i="1" dirty="0"/>
              <a:t>Sections 1-6 are about general topics</a:t>
            </a:r>
          </a:p>
          <a:p>
            <a:pPr marL="1009223" lvl="2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600" dirty="0"/>
              <a:t>Plot design, planning, equipment etc. 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dirty="0"/>
              <a:t>Sections 7-14 describe specific data collection attributes and process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dirty="0"/>
              <a:t>Section 15 is the Appendix </a:t>
            </a:r>
          </a:p>
          <a:p>
            <a:pPr marL="699661" lvl="1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i="1" dirty="0"/>
              <a:t>Includes definitions and Field forms 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dirty="0"/>
              <a:t>The table of contents is useful as a quick reference guide to the form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</a:tabLst>
            </a:pPr>
            <a:r>
              <a:rPr lang="en-US" altLang="en-US" sz="2900" dirty="0"/>
              <a:t>The paragraph number is referenced in both the Open </a:t>
            </a:r>
            <a:r>
              <a:rPr lang="en-US" altLang="en-US" sz="2900" dirty="0" err="1"/>
              <a:t>Foris</a:t>
            </a:r>
            <a:r>
              <a:rPr lang="en-US" altLang="en-US" sz="2900" dirty="0"/>
              <a:t> forms and the paper forms.  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9D18E"/>
            </a:gs>
            <a:gs pos="100000">
              <a:srgbClr val="FFFFFF"/>
            </a:gs>
            <a:gs pos="100000">
              <a:srgbClr val="CCFF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749300" y="212308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Important Information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787" y="1692441"/>
            <a:ext cx="4229852" cy="3641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617787" y="5346326"/>
            <a:ext cx="40930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Figure 3: </a:t>
            </a:r>
            <a:r>
              <a:rPr lang="en-US" i="1" dirty="0"/>
              <a:t>Rules for measuring the different vegetation components within L, M and S plots.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59" y="1391809"/>
            <a:ext cx="3641558" cy="39416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37411" y="5333460"/>
            <a:ext cx="36977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Figure 2: Plot Diagram (A) Sal, Hill, Coastal and Village zones, (B) </a:t>
            </a:r>
            <a:r>
              <a:rPr lang="en-US" i="1" dirty="0" err="1"/>
              <a:t>Sundarbans</a:t>
            </a:r>
            <a:r>
              <a:rPr lang="en-US" i="1" dirty="0"/>
              <a:t> zones, (C) Subplot structure</a:t>
            </a:r>
          </a:p>
        </p:txBody>
      </p:sp>
    </p:spTree>
    <p:extLst>
      <p:ext uri="{BB962C8B-B14F-4D97-AF65-F5344CB8AC3E}">
        <p14:creationId xmlns:p14="http://schemas.microsoft.com/office/powerpoint/2010/main" val="1003203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9D18E"/>
            </a:gs>
            <a:gs pos="100000">
              <a:srgbClr val="FFFFFF"/>
            </a:gs>
            <a:gs pos="100000">
              <a:srgbClr val="CCFF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749300" y="212308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Important Information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361912"/>
            <a:ext cx="7455406" cy="478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43385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9D18E"/>
            </a:gs>
            <a:gs pos="100000">
              <a:srgbClr val="FFFFFF"/>
            </a:gs>
            <a:gs pos="100000">
              <a:srgbClr val="CCFF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749300" y="212308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Important Information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6" y="1705191"/>
            <a:ext cx="54673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545" y="4107400"/>
            <a:ext cx="4110366" cy="244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6" y="4216352"/>
            <a:ext cx="4083269" cy="22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840" y="1538748"/>
            <a:ext cx="2707071" cy="21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2216" y="1159053"/>
            <a:ext cx="48718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4: Using the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569594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47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543393"/>
              </p:ext>
            </p:extLst>
          </p:nvPr>
        </p:nvGraphicFramePr>
        <p:xfrm>
          <a:off x="1311191" y="3894696"/>
          <a:ext cx="6340475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When collected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Specific criteria for when variable is recorded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Field width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X digits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Tolerance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Acceptable range of measurement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Values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Legal values/codes variables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33663" y="1925885"/>
            <a:ext cx="80531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Each section of the field guide begins with a general overview of the data elements collected and provides background necessary to prepare field crews for data collection.  </a:t>
            </a:r>
          </a:p>
          <a:p>
            <a:endParaRPr lang="en-US" dirty="0"/>
          </a:p>
          <a:p>
            <a:r>
              <a:rPr lang="en-US" dirty="0"/>
              <a:t>Descriptions of data elements follow the format provided below:</a:t>
            </a:r>
            <a:endParaRPr lang="en-US" u="sng" dirty="0"/>
          </a:p>
          <a:p>
            <a:r>
              <a:rPr lang="en-US" b="1" dirty="0"/>
              <a:t>ITEM NUMBER; DATA ITEM NAME: </a:t>
            </a:r>
            <a:endParaRPr lang="en-US" u="sng" dirty="0"/>
          </a:p>
          <a:p>
            <a:r>
              <a:rPr lang="en-US" dirty="0"/>
              <a:t>[</a:t>
            </a:r>
            <a:r>
              <a:rPr lang="en-US" dirty="0" err="1"/>
              <a:t>table_column</a:t>
            </a:r>
            <a:r>
              <a:rPr lang="en-US" dirty="0"/>
              <a:t> name]</a:t>
            </a: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749300" y="372729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Sections of the Manual</a:t>
            </a:r>
          </a:p>
        </p:txBody>
      </p:sp>
    </p:spTree>
    <p:extLst>
      <p:ext uri="{BB962C8B-B14F-4D97-AF65-F5344CB8AC3E}">
        <p14:creationId xmlns:p14="http://schemas.microsoft.com/office/powerpoint/2010/main" val="144353620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47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749300" y="372729"/>
            <a:ext cx="746425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Sections of the Manual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57" y="1852151"/>
            <a:ext cx="3339849" cy="400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69" y="1852151"/>
            <a:ext cx="3620821" cy="319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1473" y="1165865"/>
            <a:ext cx="48718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Detailed explanatory notes and figures are provided under the relevant sections</a:t>
            </a:r>
          </a:p>
        </p:txBody>
      </p:sp>
    </p:spTree>
    <p:extLst>
      <p:ext uri="{BB962C8B-B14F-4D97-AF65-F5344CB8AC3E}">
        <p14:creationId xmlns:p14="http://schemas.microsoft.com/office/powerpoint/2010/main" val="1369254891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147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749300" y="372729"/>
            <a:ext cx="81661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The Land Feature Sections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561473" y="1458252"/>
            <a:ext cx="48718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4: RECOGNITION OF LAND FEATURES TYPES</a:t>
            </a:r>
            <a:endParaRPr lang="en-US" b="1" i="1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" y="2028190"/>
            <a:ext cx="4761865" cy="37922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611822" y="1454075"/>
            <a:ext cx="3257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cap="all" dirty="0"/>
              <a:t>7: LAND FEATURE DATA COLLECTION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343" y="2028190"/>
            <a:ext cx="3436422" cy="305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35441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9D18E"/>
            </a:gs>
            <a:gs pos="100000">
              <a:srgbClr val="FFFFFF"/>
            </a:gs>
            <a:gs pos="100000">
              <a:srgbClr val="CCFFC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544348" y="136247"/>
            <a:ext cx="81661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5000" b="1" dirty="0">
                <a:latin typeface="Bradley Hand ITC" pitchFamily="66" charset="0"/>
              </a:rPr>
              <a:t>2. The Soil and Litter Section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455217"/>
            <a:ext cx="3993581" cy="26911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43" y="4814243"/>
            <a:ext cx="6802437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" y="1316358"/>
            <a:ext cx="3957973" cy="323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673" y="977804"/>
            <a:ext cx="39579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Step-by-step instructions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4740962" y="1025102"/>
            <a:ext cx="48718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Methods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4348" y="5413332"/>
            <a:ext cx="14843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Diagrams &gt;&gt;</a:t>
            </a:r>
          </a:p>
        </p:txBody>
      </p:sp>
    </p:spTree>
    <p:extLst>
      <p:ext uri="{BB962C8B-B14F-4D97-AF65-F5344CB8AC3E}">
        <p14:creationId xmlns:p14="http://schemas.microsoft.com/office/powerpoint/2010/main" val="133450336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FI presentation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BFI presentation_Template</Template>
  <TotalTime>158</TotalTime>
  <Words>314</Words>
  <Application>Microsoft Office PowerPoint</Application>
  <PresentationFormat>On-screen Show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Bradley Hand ITC</vt:lpstr>
      <vt:lpstr>Calibri</vt:lpstr>
      <vt:lpstr>Calibri Light</vt:lpstr>
      <vt:lpstr>Times New Roman</vt:lpstr>
      <vt:lpstr>Wingdings</vt:lpstr>
      <vt:lpstr>BFI presentation_Template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Ruhul</cp:lastModifiedBy>
  <cp:revision>11</cp:revision>
  <dcterms:created xsi:type="dcterms:W3CDTF">2016-10-22T01:29:45Z</dcterms:created>
  <dcterms:modified xsi:type="dcterms:W3CDTF">2017-01-23T03:55:27Z</dcterms:modified>
</cp:coreProperties>
</file>