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2"/>
  </p:notesMasterIdLst>
  <p:sldIdLst>
    <p:sldId id="301" r:id="rId3"/>
    <p:sldId id="259" r:id="rId4"/>
    <p:sldId id="291" r:id="rId5"/>
    <p:sldId id="298" r:id="rId6"/>
    <p:sldId id="302" r:id="rId7"/>
    <p:sldId id="303" r:id="rId8"/>
    <p:sldId id="326" r:id="rId9"/>
    <p:sldId id="307" r:id="rId10"/>
    <p:sldId id="319" r:id="rId11"/>
    <p:sldId id="320" r:id="rId12"/>
    <p:sldId id="321" r:id="rId13"/>
    <p:sldId id="322" r:id="rId14"/>
    <p:sldId id="323" r:id="rId15"/>
    <p:sldId id="324" r:id="rId16"/>
    <p:sldId id="328" r:id="rId17"/>
    <p:sldId id="305" r:id="rId18"/>
    <p:sldId id="315" r:id="rId19"/>
    <p:sldId id="318" r:id="rId20"/>
    <p:sldId id="288" r:id="rId21"/>
  </p:sldIdLst>
  <p:sldSz cx="9144000" cy="6858000" type="screen4x3"/>
  <p:notesSz cx="6858000" cy="9144000"/>
  <p:defaultTextStyle>
    <a:defPPr>
      <a:defRPr lang="en-US"/>
    </a:defPPr>
    <a:lvl1pPr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06400" indent="508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812800" indent="1016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219200" indent="1524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625600" indent="2032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04" autoAdjust="0"/>
  </p:normalViewPr>
  <p:slideViewPr>
    <p:cSldViewPr snapToGrid="0">
      <p:cViewPr varScale="1">
        <p:scale>
          <a:sx n="66" d="100"/>
          <a:sy n="66" d="100"/>
        </p:scale>
        <p:origin x="145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67ACB6-D1D0-479C-9F8E-9E6F73D02275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8F2FE-3EFD-4B54-A1DA-8B8998890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850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Courtesy: FAO-Bangladesh Forest Department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58F2FE-3EFD-4B54-A1DA-8B89988903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97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122364"/>
            <a:ext cx="7772400" cy="2387600"/>
          </a:xfrm>
        </p:spPr>
        <p:txBody>
          <a:bodyPr anchor="b"/>
          <a:lstStyle>
            <a:lvl1pPr algn="ctr">
              <a:defRPr sz="5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2300"/>
            </a:lvl1pPr>
            <a:lvl2pPr marL="436496" indent="0" algn="ctr">
              <a:buNone/>
              <a:defRPr sz="1900"/>
            </a:lvl2pPr>
            <a:lvl3pPr marL="872993" indent="0" algn="ctr">
              <a:buNone/>
              <a:defRPr sz="1700"/>
            </a:lvl3pPr>
            <a:lvl4pPr marL="1309489" indent="0" algn="ctr">
              <a:buNone/>
              <a:defRPr sz="1500"/>
            </a:lvl4pPr>
            <a:lvl5pPr marL="1745987" indent="0" algn="ctr">
              <a:buNone/>
              <a:defRPr sz="1500"/>
            </a:lvl5pPr>
            <a:lvl6pPr marL="2182484" indent="0" algn="ctr">
              <a:buNone/>
              <a:defRPr sz="1500"/>
            </a:lvl6pPr>
            <a:lvl7pPr marL="2618980" indent="0" algn="ctr">
              <a:buNone/>
              <a:defRPr sz="1500"/>
            </a:lvl7pPr>
            <a:lvl8pPr marL="3055476" indent="0" algn="ctr">
              <a:buNone/>
              <a:defRPr sz="1500"/>
            </a:lvl8pPr>
            <a:lvl9pPr marL="3491973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6F4166-7FDF-4C68-B3FB-3E5DA9E61DC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3152A-71B3-4AC7-B39B-AF9DF59610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927967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439448-9FE2-4C77-A620-A924B910A869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44FF9-8B7F-468C-968E-E676F7D7A43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40602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6"/>
            <a:ext cx="1971676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083BB-08E0-440F-8DDC-9CFF5C05BC7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ACF09-18D0-4B50-A541-0FF25DF9F8E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4230088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1" y="1122364"/>
            <a:ext cx="6858000" cy="2387600"/>
          </a:xfrm>
        </p:spPr>
        <p:txBody>
          <a:bodyPr anchor="b"/>
          <a:lstStyle>
            <a:lvl1pPr algn="ctr">
              <a:defRPr sz="405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1622"/>
            </a:lvl1pPr>
            <a:lvl2pPr marL="308816" indent="0" algn="ctr">
              <a:buNone/>
              <a:defRPr sz="1352"/>
            </a:lvl2pPr>
            <a:lvl3pPr marL="617631" indent="0" algn="ctr">
              <a:buNone/>
              <a:defRPr sz="1217"/>
            </a:lvl3pPr>
            <a:lvl4pPr marL="926447" indent="0" algn="ctr">
              <a:buNone/>
              <a:defRPr sz="1080"/>
            </a:lvl4pPr>
            <a:lvl5pPr marL="1235264" indent="0" algn="ctr">
              <a:buNone/>
              <a:defRPr sz="1080"/>
            </a:lvl5pPr>
            <a:lvl6pPr marL="1544079" indent="0" algn="ctr">
              <a:buNone/>
              <a:defRPr sz="1080"/>
            </a:lvl6pPr>
            <a:lvl7pPr marL="1852895" indent="0" algn="ctr">
              <a:buNone/>
              <a:defRPr sz="1080"/>
            </a:lvl7pPr>
            <a:lvl8pPr marL="2161710" indent="0" algn="ctr">
              <a:buNone/>
              <a:defRPr sz="1080"/>
            </a:lvl8pPr>
            <a:lvl9pPr marL="2470526" indent="0" algn="ctr">
              <a:buNone/>
              <a:defRPr sz="108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B7125D-C926-46EA-94BF-02955DB02FCD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1C58B-C1A8-46A2-8685-8F9546F531D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725181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410B52-05FE-4EB1-863B-8C4B5F051A60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ACAA0-B69F-49DB-B7BA-B584DDFF5AA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809951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699" cy="2852738"/>
          </a:xfrm>
        </p:spPr>
        <p:txBody>
          <a:bodyPr anchor="b"/>
          <a:lstStyle>
            <a:lvl1pPr>
              <a:defRPr sz="405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699" cy="1500188"/>
          </a:xfrm>
        </p:spPr>
        <p:txBody>
          <a:bodyPr/>
          <a:lstStyle>
            <a:lvl1pPr marL="0" indent="0">
              <a:buNone/>
              <a:defRPr sz="1622">
                <a:solidFill>
                  <a:schemeClr val="tx1">
                    <a:tint val="75000"/>
                  </a:schemeClr>
                </a:solidFill>
              </a:defRPr>
            </a:lvl1pPr>
            <a:lvl2pPr marL="308816" indent="0">
              <a:buNone/>
              <a:defRPr sz="1352">
                <a:solidFill>
                  <a:schemeClr val="tx1">
                    <a:tint val="75000"/>
                  </a:schemeClr>
                </a:solidFill>
              </a:defRPr>
            </a:lvl2pPr>
            <a:lvl3pPr marL="617631" indent="0">
              <a:buNone/>
              <a:defRPr sz="1217">
                <a:solidFill>
                  <a:schemeClr val="tx1">
                    <a:tint val="75000"/>
                  </a:schemeClr>
                </a:solidFill>
              </a:defRPr>
            </a:lvl3pPr>
            <a:lvl4pPr marL="926447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4pPr>
            <a:lvl5pPr marL="1235264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5pPr>
            <a:lvl6pPr marL="1544079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6pPr>
            <a:lvl7pPr marL="1852895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7pPr>
            <a:lvl8pPr marL="216171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8pPr>
            <a:lvl9pPr marL="2470526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8B63E5-CD82-471C-A007-49B5C1B555F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D9968-00DF-4DB3-80A0-F0EBBEE525A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2787206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EBF385-AE96-4160-A269-F7A1CCB65F3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8F1CC-2411-45D1-9836-D472984DD3E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4191582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699" cy="13255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3"/>
            <a:ext cx="3868340" cy="823913"/>
          </a:xfrm>
        </p:spPr>
        <p:txBody>
          <a:bodyPr anchor="b"/>
          <a:lstStyle>
            <a:lvl1pPr marL="0" indent="0">
              <a:buNone/>
              <a:defRPr sz="1622" b="1"/>
            </a:lvl1pPr>
            <a:lvl2pPr marL="308816" indent="0">
              <a:buNone/>
              <a:defRPr sz="1352" b="1"/>
            </a:lvl2pPr>
            <a:lvl3pPr marL="617631" indent="0">
              <a:buNone/>
              <a:defRPr sz="1217" b="1"/>
            </a:lvl3pPr>
            <a:lvl4pPr marL="926447" indent="0">
              <a:buNone/>
              <a:defRPr sz="1080" b="1"/>
            </a:lvl4pPr>
            <a:lvl5pPr marL="1235264" indent="0">
              <a:buNone/>
              <a:defRPr sz="1080" b="1"/>
            </a:lvl5pPr>
            <a:lvl6pPr marL="1544079" indent="0">
              <a:buNone/>
              <a:defRPr sz="1080" b="1"/>
            </a:lvl6pPr>
            <a:lvl7pPr marL="1852895" indent="0">
              <a:buNone/>
              <a:defRPr sz="1080" b="1"/>
            </a:lvl7pPr>
            <a:lvl8pPr marL="2161710" indent="0">
              <a:buNone/>
              <a:defRPr sz="1080" b="1"/>
            </a:lvl8pPr>
            <a:lvl9pPr marL="2470526" indent="0">
              <a:buNone/>
              <a:defRPr sz="10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0" cy="823913"/>
          </a:xfrm>
        </p:spPr>
        <p:txBody>
          <a:bodyPr anchor="b"/>
          <a:lstStyle>
            <a:lvl1pPr marL="0" indent="0">
              <a:buNone/>
              <a:defRPr sz="1622" b="1"/>
            </a:lvl1pPr>
            <a:lvl2pPr marL="308816" indent="0">
              <a:buNone/>
              <a:defRPr sz="1352" b="1"/>
            </a:lvl2pPr>
            <a:lvl3pPr marL="617631" indent="0">
              <a:buNone/>
              <a:defRPr sz="1217" b="1"/>
            </a:lvl3pPr>
            <a:lvl4pPr marL="926447" indent="0">
              <a:buNone/>
              <a:defRPr sz="1080" b="1"/>
            </a:lvl4pPr>
            <a:lvl5pPr marL="1235264" indent="0">
              <a:buNone/>
              <a:defRPr sz="1080" b="1"/>
            </a:lvl5pPr>
            <a:lvl6pPr marL="1544079" indent="0">
              <a:buNone/>
              <a:defRPr sz="1080" b="1"/>
            </a:lvl6pPr>
            <a:lvl7pPr marL="1852895" indent="0">
              <a:buNone/>
              <a:defRPr sz="1080" b="1"/>
            </a:lvl7pPr>
            <a:lvl8pPr marL="2161710" indent="0">
              <a:buNone/>
              <a:defRPr sz="1080" b="1"/>
            </a:lvl8pPr>
            <a:lvl9pPr marL="2470526" indent="0">
              <a:buNone/>
              <a:defRPr sz="10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BEB531-35A0-4F6D-A6A5-6D9A642ED61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1994F-B8EA-4F92-AEA5-9815CD819DE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4808055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FA0F30-8FA2-4336-B4F9-5A48CE2AA2D8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C6D2E-2C43-43F3-BCA2-8AE75352F0C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5996005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2F3F2F-8F0E-4A42-BB81-88CC00B39934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12990-30BD-4E8D-8820-21BC486ADAE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3838931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7"/>
            <a:ext cx="4629149" cy="4873625"/>
          </a:xfrm>
        </p:spPr>
        <p:txBody>
          <a:bodyPr/>
          <a:lstStyle>
            <a:lvl1pPr>
              <a:defRPr sz="2162"/>
            </a:lvl1pPr>
            <a:lvl2pPr>
              <a:defRPr sz="1892"/>
            </a:lvl2pPr>
            <a:lvl3pPr>
              <a:defRPr sz="1622"/>
            </a:lvl3pPr>
            <a:lvl4pPr>
              <a:defRPr sz="1352"/>
            </a:lvl4pPr>
            <a:lvl5pPr>
              <a:defRPr sz="1352"/>
            </a:lvl5pPr>
            <a:lvl6pPr>
              <a:defRPr sz="1352"/>
            </a:lvl6pPr>
            <a:lvl7pPr>
              <a:defRPr sz="1352"/>
            </a:lvl7pPr>
            <a:lvl8pPr>
              <a:defRPr sz="1352"/>
            </a:lvl8pPr>
            <a:lvl9pPr>
              <a:defRPr sz="135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080"/>
            </a:lvl1pPr>
            <a:lvl2pPr marL="308816" indent="0">
              <a:buNone/>
              <a:defRPr sz="945"/>
            </a:lvl2pPr>
            <a:lvl3pPr marL="617631" indent="0">
              <a:buNone/>
              <a:defRPr sz="810"/>
            </a:lvl3pPr>
            <a:lvl4pPr marL="926447" indent="0">
              <a:buNone/>
              <a:defRPr sz="675"/>
            </a:lvl4pPr>
            <a:lvl5pPr marL="1235264" indent="0">
              <a:buNone/>
              <a:defRPr sz="675"/>
            </a:lvl5pPr>
            <a:lvl6pPr marL="1544079" indent="0">
              <a:buNone/>
              <a:defRPr sz="675"/>
            </a:lvl6pPr>
            <a:lvl7pPr marL="1852895" indent="0">
              <a:buNone/>
              <a:defRPr sz="675"/>
            </a:lvl7pPr>
            <a:lvl8pPr marL="2161710" indent="0">
              <a:buNone/>
              <a:defRPr sz="675"/>
            </a:lvl8pPr>
            <a:lvl9pPr marL="2470526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52680B-4CCE-4994-9F7F-2F8E711FBF09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25FEE-2F2F-413A-85BF-FC93BFC438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1116996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4A0D36-9D16-4353-8CE2-3C547E32C2AE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06892-3C2D-4B2F-8FAC-99FD5D10C9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8560466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3" y="987427"/>
            <a:ext cx="4629149" cy="4873625"/>
          </a:xfrm>
        </p:spPr>
        <p:txBody>
          <a:bodyPr/>
          <a:lstStyle>
            <a:lvl1pPr marL="0" indent="0">
              <a:buNone/>
              <a:defRPr sz="2162"/>
            </a:lvl1pPr>
            <a:lvl2pPr marL="308816" indent="0">
              <a:buNone/>
              <a:defRPr sz="1892"/>
            </a:lvl2pPr>
            <a:lvl3pPr marL="617631" indent="0">
              <a:buNone/>
              <a:defRPr sz="1622"/>
            </a:lvl3pPr>
            <a:lvl4pPr marL="926447" indent="0">
              <a:buNone/>
              <a:defRPr sz="1352"/>
            </a:lvl4pPr>
            <a:lvl5pPr marL="1235264" indent="0">
              <a:buNone/>
              <a:defRPr sz="1352"/>
            </a:lvl5pPr>
            <a:lvl6pPr marL="1544079" indent="0">
              <a:buNone/>
              <a:defRPr sz="1352"/>
            </a:lvl6pPr>
            <a:lvl7pPr marL="1852895" indent="0">
              <a:buNone/>
              <a:defRPr sz="1352"/>
            </a:lvl7pPr>
            <a:lvl8pPr marL="2161710" indent="0">
              <a:buNone/>
              <a:defRPr sz="1352"/>
            </a:lvl8pPr>
            <a:lvl9pPr marL="2470526" indent="0">
              <a:buNone/>
              <a:defRPr sz="1352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080"/>
            </a:lvl1pPr>
            <a:lvl2pPr marL="308816" indent="0">
              <a:buNone/>
              <a:defRPr sz="945"/>
            </a:lvl2pPr>
            <a:lvl3pPr marL="617631" indent="0">
              <a:buNone/>
              <a:defRPr sz="810"/>
            </a:lvl3pPr>
            <a:lvl4pPr marL="926447" indent="0">
              <a:buNone/>
              <a:defRPr sz="675"/>
            </a:lvl4pPr>
            <a:lvl5pPr marL="1235264" indent="0">
              <a:buNone/>
              <a:defRPr sz="675"/>
            </a:lvl5pPr>
            <a:lvl6pPr marL="1544079" indent="0">
              <a:buNone/>
              <a:defRPr sz="675"/>
            </a:lvl6pPr>
            <a:lvl7pPr marL="1852895" indent="0">
              <a:buNone/>
              <a:defRPr sz="675"/>
            </a:lvl7pPr>
            <a:lvl8pPr marL="2161710" indent="0">
              <a:buNone/>
              <a:defRPr sz="675"/>
            </a:lvl8pPr>
            <a:lvl9pPr marL="2470526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7B76C-FCC6-40E0-8165-2BC9030D0D3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789D05-48C0-4B9A-BDC1-1496F9DA92B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162041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544335-7611-4255-AD9D-B0E6209BF2B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A2B3E-85BD-4516-9CCC-8C17D556278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5796990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6"/>
            <a:ext cx="1971676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E91DDB-5AE0-4F5B-BCF0-34E3AF2B28B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80009-F324-46DF-9AF1-58B5E3E821C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455808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699" cy="2852738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699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3649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729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094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7459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1824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6189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0554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4919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87E62F-5635-402D-8F4A-9C391F5CB7C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34B8A-5712-46CB-A226-37F09E21F22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843347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5DF789-0850-47DB-9785-6BA784C8E9E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44985-A42D-49DF-99BC-C44AF948D7E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716479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8"/>
            <a:ext cx="788669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3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496" indent="0">
              <a:buNone/>
              <a:defRPr sz="1900" b="1"/>
            </a:lvl2pPr>
            <a:lvl3pPr marL="872993" indent="0">
              <a:buNone/>
              <a:defRPr sz="1700" b="1"/>
            </a:lvl3pPr>
            <a:lvl4pPr marL="1309489" indent="0">
              <a:buNone/>
              <a:defRPr sz="1500" b="1"/>
            </a:lvl4pPr>
            <a:lvl5pPr marL="1745987" indent="0">
              <a:buNone/>
              <a:defRPr sz="1500" b="1"/>
            </a:lvl5pPr>
            <a:lvl6pPr marL="2182484" indent="0">
              <a:buNone/>
              <a:defRPr sz="1500" b="1"/>
            </a:lvl6pPr>
            <a:lvl7pPr marL="2618980" indent="0">
              <a:buNone/>
              <a:defRPr sz="1500" b="1"/>
            </a:lvl7pPr>
            <a:lvl8pPr marL="3055476" indent="0">
              <a:buNone/>
              <a:defRPr sz="1500" b="1"/>
            </a:lvl8pPr>
            <a:lvl9pPr marL="3491973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496" indent="0">
              <a:buNone/>
              <a:defRPr sz="1900" b="1"/>
            </a:lvl2pPr>
            <a:lvl3pPr marL="872993" indent="0">
              <a:buNone/>
              <a:defRPr sz="1700" b="1"/>
            </a:lvl3pPr>
            <a:lvl4pPr marL="1309489" indent="0">
              <a:buNone/>
              <a:defRPr sz="1500" b="1"/>
            </a:lvl4pPr>
            <a:lvl5pPr marL="1745987" indent="0">
              <a:buNone/>
              <a:defRPr sz="1500" b="1"/>
            </a:lvl5pPr>
            <a:lvl6pPr marL="2182484" indent="0">
              <a:buNone/>
              <a:defRPr sz="1500" b="1"/>
            </a:lvl6pPr>
            <a:lvl7pPr marL="2618980" indent="0">
              <a:buNone/>
              <a:defRPr sz="1500" b="1"/>
            </a:lvl7pPr>
            <a:lvl8pPr marL="3055476" indent="0">
              <a:buNone/>
              <a:defRPr sz="1500" b="1"/>
            </a:lvl8pPr>
            <a:lvl9pPr marL="3491973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ACBAEF-E581-4B44-BBAC-967359B9AA85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48A64-109B-4C99-98B0-3CB33723F8C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716388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1DDE77-62E1-475D-A65E-9F82617B3FDB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B2396-8412-4596-81F2-E3473DFEE15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21614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664A08-7E4E-4E36-A8BF-81AC13E4E7A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11BB1-51B9-4C9A-93F5-A3569D0A680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3423343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8"/>
            <a:ext cx="4629149" cy="48736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500"/>
            </a:lvl1pPr>
            <a:lvl2pPr marL="436496" indent="0">
              <a:buNone/>
              <a:defRPr sz="1300"/>
            </a:lvl2pPr>
            <a:lvl3pPr marL="872993" indent="0">
              <a:buNone/>
              <a:defRPr sz="1100"/>
            </a:lvl3pPr>
            <a:lvl4pPr marL="1309489" indent="0">
              <a:buNone/>
              <a:defRPr sz="1000"/>
            </a:lvl4pPr>
            <a:lvl5pPr marL="1745987" indent="0">
              <a:buNone/>
              <a:defRPr sz="1000"/>
            </a:lvl5pPr>
            <a:lvl6pPr marL="2182484" indent="0">
              <a:buNone/>
              <a:defRPr sz="1000"/>
            </a:lvl6pPr>
            <a:lvl7pPr marL="2618980" indent="0">
              <a:buNone/>
              <a:defRPr sz="1000"/>
            </a:lvl7pPr>
            <a:lvl8pPr marL="3055476" indent="0">
              <a:buNone/>
              <a:defRPr sz="1000"/>
            </a:lvl8pPr>
            <a:lvl9pPr marL="34919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540FD1-1070-48E9-923F-25319642D44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BD7BF9-412D-423E-A3DF-EDBC9014D49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798744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3" y="987428"/>
            <a:ext cx="4629149" cy="4873625"/>
          </a:xfrm>
        </p:spPr>
        <p:txBody>
          <a:bodyPr rtlCol="0">
            <a:normAutofit/>
          </a:bodyPr>
          <a:lstStyle>
            <a:lvl1pPr marL="0" indent="0">
              <a:buNone/>
              <a:defRPr sz="3100"/>
            </a:lvl1pPr>
            <a:lvl2pPr marL="436496" indent="0">
              <a:buNone/>
              <a:defRPr sz="2700"/>
            </a:lvl2pPr>
            <a:lvl3pPr marL="872993" indent="0">
              <a:buNone/>
              <a:defRPr sz="2300"/>
            </a:lvl3pPr>
            <a:lvl4pPr marL="1309489" indent="0">
              <a:buNone/>
              <a:defRPr sz="1900"/>
            </a:lvl4pPr>
            <a:lvl5pPr marL="1745987" indent="0">
              <a:buNone/>
              <a:defRPr sz="1900"/>
            </a:lvl5pPr>
            <a:lvl6pPr marL="2182484" indent="0">
              <a:buNone/>
              <a:defRPr sz="1900"/>
            </a:lvl6pPr>
            <a:lvl7pPr marL="2618980" indent="0">
              <a:buNone/>
              <a:defRPr sz="1900"/>
            </a:lvl7pPr>
            <a:lvl8pPr marL="3055476" indent="0">
              <a:buNone/>
              <a:defRPr sz="1900"/>
            </a:lvl8pPr>
            <a:lvl9pPr marL="3491973" indent="0">
              <a:buNone/>
              <a:defRPr sz="19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500"/>
            </a:lvl1pPr>
            <a:lvl2pPr marL="436496" indent="0">
              <a:buNone/>
              <a:defRPr sz="1300"/>
            </a:lvl2pPr>
            <a:lvl3pPr marL="872993" indent="0">
              <a:buNone/>
              <a:defRPr sz="1100"/>
            </a:lvl3pPr>
            <a:lvl4pPr marL="1309489" indent="0">
              <a:buNone/>
              <a:defRPr sz="1000"/>
            </a:lvl4pPr>
            <a:lvl5pPr marL="1745987" indent="0">
              <a:buNone/>
              <a:defRPr sz="1000"/>
            </a:lvl5pPr>
            <a:lvl6pPr marL="2182484" indent="0">
              <a:buNone/>
              <a:defRPr sz="1000"/>
            </a:lvl6pPr>
            <a:lvl7pPr marL="2618980" indent="0">
              <a:buNone/>
              <a:defRPr sz="1000"/>
            </a:lvl7pPr>
            <a:lvl8pPr marL="3055476" indent="0">
              <a:buNone/>
              <a:defRPr sz="1000"/>
            </a:lvl8pPr>
            <a:lvl9pPr marL="34919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150F79-3CE1-4AB2-9E2B-6B8D1043E27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7031A-97BA-4E87-B957-233297A2415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415832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426" tIns="72713" rIns="145426" bIns="72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</a:defRPr>
            </a:lvl1pPr>
          </a:lstStyle>
          <a:p>
            <a:fld id="{4697566F-B89B-48DF-AA9D-06B8ADE3D4B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9E8F25B1-51F3-498F-A50A-B1D1A89BDC2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fade/>
  </p:transition>
  <p:txStyles>
    <p:titleStyle>
      <a:lvl1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2pPr>
      <a:lvl3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3pPr>
      <a:lvl4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4pPr>
      <a:lvl5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5pPr>
      <a:lvl6pPr marL="4572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6pPr>
      <a:lvl7pPr marL="9144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7pPr>
      <a:lvl8pPr marL="13716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8pPr>
      <a:lvl9pPr marL="18288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9pPr>
    </p:titleStyle>
    <p:bodyStyle>
      <a:lvl1pPr marL="217488" indent="-217488" algn="l" defTabSz="871538" rtl="0" eaLnBrk="1" fontAlgn="base" hangingPunct="1">
        <a:lnSpc>
          <a:spcPct val="90000"/>
        </a:lnSpc>
        <a:spcBef>
          <a:spcPts val="950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4050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90613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175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63738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731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37229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73725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710222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6496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2993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9489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45987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82484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18980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55476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91973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898989"/>
                </a:solidFill>
              </a:defRPr>
            </a:lvl1pPr>
          </a:lstStyle>
          <a:p>
            <a:fld id="{4B99CC37-F131-4F58-A04A-FAB009CDC4B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898989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898989"/>
                </a:solidFill>
              </a:defRPr>
            </a:lvl1pPr>
          </a:lstStyle>
          <a:p>
            <a:fld id="{9F73ECD6-6A87-4271-A1AF-C2613F532E8F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med">
    <p:fade/>
  </p:transition>
  <p:txStyles>
    <p:titleStyle>
      <a:lvl1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2pPr>
      <a:lvl3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3pPr>
      <a:lvl4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4pPr>
      <a:lvl5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5pPr>
      <a:lvl6pPr marL="4572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6pPr>
      <a:lvl7pPr marL="9144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7pPr>
      <a:lvl8pPr marL="13716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8pPr>
      <a:lvl9pPr marL="18288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9pPr>
    </p:titleStyle>
    <p:bodyStyle>
      <a:lvl1pPr marL="153988" indent="-153988" algn="l" defTabSz="617538" rtl="0" fontAlgn="base">
        <a:lnSpc>
          <a:spcPct val="90000"/>
        </a:lnSpc>
        <a:spcBef>
          <a:spcPts val="6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61963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79500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89063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98486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6pPr>
      <a:lvl7pPr marL="2007303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7pPr>
      <a:lvl8pPr marL="2316119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8pPr>
      <a:lvl9pPr marL="2624934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1pPr>
      <a:lvl2pPr marL="308816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2pPr>
      <a:lvl3pPr marL="617631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3pPr>
      <a:lvl4pPr marL="926447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4pPr>
      <a:lvl5pPr marL="1235264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5pPr>
      <a:lvl6pPr marL="1544079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6pPr>
      <a:lvl7pPr marL="1852895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7pPr>
      <a:lvl8pPr marL="2161710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8pPr>
      <a:lvl9pPr marL="2470526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3" b="-2"/>
          <a:stretch/>
        </p:blipFill>
        <p:spPr>
          <a:xfrm>
            <a:off x="0" y="0"/>
            <a:ext cx="9144000" cy="5904446"/>
          </a:xfrm>
          <a:prstGeom prst="rect">
            <a:avLst/>
          </a:prstGeom>
          <a:effectLst>
            <a:reflection blurRad="6350" stA="44000" endPos="18000" dir="5400000" sy="-100000" algn="bl" rotWithShape="0"/>
          </a:effectLst>
        </p:spPr>
      </p:pic>
      <p:pic>
        <p:nvPicPr>
          <p:cNvPr id="3075" name="Picture 5" descr="C:\Users\Liam\Dropbox (BGD_058)\BGD_058\8_Communications\Logos\transparent logo\Go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787400"/>
            <a:ext cx="147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6" descr="C:\Users\Liam\Dropbox (BGD_058)\BGD_058\8_Communications\Logos\Logos\Logo_F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862013"/>
            <a:ext cx="10287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6" descr="C:\Users\Liam\Dropbox (BGD_058)\BGD_058\8_Communications\Logos\Logos\Logo_F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787400"/>
            <a:ext cx="118745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4"/>
          <p:cNvSpPr txBox="1">
            <a:spLocks/>
          </p:cNvSpPr>
          <p:nvPr/>
        </p:nvSpPr>
        <p:spPr>
          <a:xfrm>
            <a:off x="619125" y="1912938"/>
            <a:ext cx="7905750" cy="2149475"/>
          </a:xfrm>
          <a:prstGeom prst="rect">
            <a:avLst/>
          </a:prstGeom>
        </p:spPr>
        <p:txBody>
          <a:bodyPr lIns="218139" tIns="109070" rIns="218139" bIns="109070" anchor="b">
            <a:normAutofit/>
          </a:bodyPr>
          <a:lstStyle>
            <a:lvl1pPr defTabSz="785813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3900" b="1" dirty="0">
                <a:solidFill>
                  <a:srgbClr val="000000"/>
                </a:solidFill>
                <a:latin typeface="Bradley Hand ITC" pitchFamily="66" charset="0"/>
              </a:rPr>
              <a:t>Plot Data Collection</a:t>
            </a:r>
            <a:br>
              <a:rPr lang="en-US" altLang="en-US" sz="5100" b="1" dirty="0">
                <a:solidFill>
                  <a:srgbClr val="FFFFFF"/>
                </a:solidFill>
                <a:latin typeface="Bradley Hand ITC" pitchFamily="66" charset="0"/>
              </a:rPr>
            </a:br>
            <a:endParaRPr lang="en-GB" altLang="en-US" sz="5100" dirty="0">
              <a:solidFill>
                <a:srgbClr val="000000"/>
              </a:solidFill>
              <a:latin typeface="Calibri Light" pitchFamily="34" charset="0"/>
            </a:endParaRPr>
          </a:p>
        </p:txBody>
      </p:sp>
      <p:pic>
        <p:nvPicPr>
          <p:cNvPr id="3079" name="Picture 4" descr="C:\Users\Liam\Dropbox (BGD_058)\BGD_058\8_Communications\Logos\transparent logo\usaid-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6081713"/>
            <a:ext cx="19621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6059488"/>
            <a:ext cx="191611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6018213"/>
            <a:ext cx="1030288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3" descr="C:\Users\Liam\Dropbox (BGD_058)\BGD_058\8_Communications\Logos\transparent logo\FAO_logo_Blue_3lines_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5861050"/>
            <a:ext cx="2835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6900" y="271266"/>
            <a:ext cx="817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STEP 6:</a:t>
            </a:r>
            <a:r>
              <a:rPr lang="en-US" sz="3200" dirty="0"/>
              <a:t> Identify a Reference Point (RP).</a:t>
            </a:r>
          </a:p>
        </p:txBody>
      </p:sp>
      <p:pic>
        <p:nvPicPr>
          <p:cNvPr id="1026" name="Picture 2" descr="D:\Documents\FAO project\presentation\RP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64" y="1150031"/>
            <a:ext cx="8329436" cy="474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08089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270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6745" y="449066"/>
            <a:ext cx="6654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STEP 6:</a:t>
            </a:r>
            <a:r>
              <a:rPr lang="en-US" sz="3200" dirty="0"/>
              <a:t> Identify a Reference Point (RP)</a:t>
            </a:r>
          </a:p>
        </p:txBody>
      </p:sp>
      <p:pic>
        <p:nvPicPr>
          <p:cNvPr id="2050" name="Picture 2" descr="D:\Documents\FAO project\presentation\RP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15" y="1296988"/>
            <a:ext cx="8463109" cy="482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555515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39362" y="449066"/>
            <a:ext cx="6591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STEP 6:</a:t>
            </a:r>
            <a:r>
              <a:rPr lang="en-US" sz="3200" dirty="0"/>
              <a:t> Identify a Reference Point (RP)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2" descr="C:\Users\USER\Desktop\FAO_FD_Project\14358705_1292470650786916_398238363926271844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0" y="1435100"/>
            <a:ext cx="6678162" cy="4584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445487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30300" y="271265"/>
            <a:ext cx="6654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STEP 6:</a:t>
            </a:r>
            <a:r>
              <a:rPr lang="en-US" sz="3200" dirty="0"/>
              <a:t> Identify a Reference Point (RP)</a:t>
            </a:r>
          </a:p>
        </p:txBody>
      </p:sp>
      <p:pic>
        <p:nvPicPr>
          <p:cNvPr id="3074" name="Picture 2" descr="D:\Documents\FAO project\presentation\RP_15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308100"/>
            <a:ext cx="650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48315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17600" y="263132"/>
            <a:ext cx="6642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STEP 6:</a:t>
            </a:r>
            <a:r>
              <a:rPr lang="en-US" sz="3200" dirty="0"/>
              <a:t> Identify a Reference Point (RP)</a:t>
            </a:r>
          </a:p>
        </p:txBody>
      </p:sp>
      <p:pic>
        <p:nvPicPr>
          <p:cNvPr id="4098" name="Picture 2" descr="D:\Documents\FAO project\presentation\RP_1586_modifi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24" y="990600"/>
            <a:ext cx="3914775" cy="568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374609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53513" y="367668"/>
            <a:ext cx="707745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 indent="0"/>
            <a:r>
              <a:rPr lang="en-US" sz="2800" b="1" cap="all" dirty="0"/>
              <a:t>7.6.4 number of land feature in the plot</a:t>
            </a:r>
          </a:p>
          <a:p>
            <a:pPr marL="0" lvl="2" indent="0"/>
            <a:r>
              <a:rPr lang="en-US" sz="1800" dirty="0"/>
              <a:t>i.e. So the value would be 2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8465" y="949640"/>
            <a:ext cx="8208334" cy="6046255"/>
            <a:chOff x="609600" y="-6704"/>
            <a:chExt cx="8229600" cy="657225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0405" y="1944511"/>
              <a:ext cx="2682240" cy="266982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8435" y="1944511"/>
              <a:ext cx="2682240" cy="266982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6185" y="1944511"/>
              <a:ext cx="2682240" cy="266982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0880" y="3895726"/>
              <a:ext cx="2682240" cy="266982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0880" y="-6704"/>
              <a:ext cx="2682240" cy="2669822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5835264" y="4790815"/>
              <a:ext cx="98834" cy="104173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5835264" y="4523566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55616" y="4684664"/>
              <a:ext cx="1961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Trees of Land feature 2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60264" y="4419600"/>
              <a:ext cx="1961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Trees of Land feature 1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5791392" y="5715000"/>
              <a:ext cx="337357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170494" y="5590401"/>
              <a:ext cx="25925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Boundary between land feature 1 &amp; 2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flipH="1">
              <a:off x="5791392" y="6004692"/>
              <a:ext cx="35147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170494" y="5867400"/>
              <a:ext cx="25925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Subplot boundary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018014" y="5305279"/>
              <a:ext cx="1961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Reference point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15000" y="4953000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01354" y="4986489"/>
              <a:ext cx="1961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Witness object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711604" y="5269468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</a:t>
              </a:r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711604" y="4419600"/>
              <a:ext cx="3127596" cy="18288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>
            <a:xfrm flipH="1">
              <a:off x="5482158" y="1084298"/>
              <a:ext cx="2510358" cy="3157639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09600" y="1371600"/>
              <a:ext cx="4796358" cy="2870337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4820288" y="1377969"/>
              <a:ext cx="256349" cy="24034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4637710" y="1868674"/>
              <a:ext cx="114627" cy="9457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125027" y="1674359"/>
              <a:ext cx="114627" cy="9457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930623" y="887635"/>
              <a:ext cx="114627" cy="9457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 Box 13"/>
            <p:cNvSpPr txBox="1"/>
            <p:nvPr/>
          </p:nvSpPr>
          <p:spPr>
            <a:xfrm>
              <a:off x="5047091" y="703014"/>
              <a:ext cx="1335818" cy="231907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effectLst/>
                  <a:latin typeface="Arial"/>
                  <a:ea typeface="Calibri"/>
                </a:rPr>
                <a:t>Land feature </a:t>
              </a:r>
              <a:r>
                <a:rPr lang="en-US" sz="1100" dirty="0">
                  <a:latin typeface="Arial"/>
                  <a:ea typeface="Calibri"/>
                </a:rPr>
                <a:t>2</a:t>
              </a:r>
              <a:endParaRPr lang="en-US" sz="1100" dirty="0">
                <a:effectLst/>
                <a:latin typeface="Arial"/>
                <a:ea typeface="Calibri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3908425" y="934921"/>
              <a:ext cx="256349" cy="24034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5029200" y="3493454"/>
              <a:ext cx="256349" cy="24034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3886200" y="2895600"/>
              <a:ext cx="297815" cy="30175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4871587" y="3335466"/>
              <a:ext cx="114627" cy="9457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677183" y="2548742"/>
              <a:ext cx="114627" cy="9457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928900" y="2741054"/>
              <a:ext cx="201168" cy="20116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000189" y="3170689"/>
              <a:ext cx="114627" cy="9457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6057502" y="2576277"/>
              <a:ext cx="201168" cy="20116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7077733" y="3315135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4352504" y="5427329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6920215" y="3846574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4204252" y="5715000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 rot="18302059">
              <a:off x="6301870" y="3539033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 rot="18302059">
              <a:off x="4037843" y="5520119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 rot="18302059">
              <a:off x="6605554" y="3939364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 rot="18302059">
              <a:off x="4850566" y="5608369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1824148" y="2908985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2472705" y="3038847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2324453" y="3326518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 rot="18302059">
              <a:off x="2158044" y="3131637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 rot="18302059">
              <a:off x="2009792" y="3419308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4111899" y="4518599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4760456" y="4648461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4612204" y="4936132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 rot="18302059">
              <a:off x="4445795" y="4741251"/>
              <a:ext cx="98834" cy="10417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 rot="18302059">
              <a:off x="4297543" y="5028922"/>
              <a:ext cx="197669" cy="20834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 Box 12"/>
            <p:cNvSpPr txBox="1"/>
            <p:nvPr/>
          </p:nvSpPr>
          <p:spPr>
            <a:xfrm>
              <a:off x="2741515" y="4226478"/>
              <a:ext cx="1166910" cy="292121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effectLst/>
                  <a:latin typeface="Arial"/>
                  <a:ea typeface="Calibri"/>
                </a:rPr>
                <a:t>Land feature 1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678700" y="519293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</a:t>
              </a:r>
              <a:endParaRPr lang="en-US" dirty="0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066215" y="3183106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614830" y="2589245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658150" y="3454588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040437" y="5056461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724400" y="4773519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632372" y="5327943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3" name="Rectangle 62"/>
            <p:cNvSpPr/>
            <p:nvPr/>
          </p:nvSpPr>
          <p:spPr>
            <a:xfrm rot="5400000">
              <a:off x="4088686" y="1117058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4" name="Rectangle 63"/>
            <p:cNvSpPr/>
            <p:nvPr/>
          </p:nvSpPr>
          <p:spPr>
            <a:xfrm rot="5400000">
              <a:off x="4580320" y="834116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5" name="Rectangle 64"/>
            <p:cNvSpPr/>
            <p:nvPr/>
          </p:nvSpPr>
          <p:spPr>
            <a:xfrm rot="5400000">
              <a:off x="4495955" y="1459958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6" name="Rectangle 65"/>
            <p:cNvSpPr/>
            <p:nvPr/>
          </p:nvSpPr>
          <p:spPr>
            <a:xfrm rot="5400000">
              <a:off x="5917631" y="2936516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7" name="Rectangle 66"/>
            <p:cNvSpPr/>
            <p:nvPr/>
          </p:nvSpPr>
          <p:spPr>
            <a:xfrm rot="5400000">
              <a:off x="6409265" y="2653574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8" name="Rectangle 67"/>
            <p:cNvSpPr/>
            <p:nvPr/>
          </p:nvSpPr>
          <p:spPr>
            <a:xfrm rot="5400000">
              <a:off x="6619141" y="3286859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69" name="Rectangle 68"/>
            <p:cNvSpPr/>
            <p:nvPr/>
          </p:nvSpPr>
          <p:spPr>
            <a:xfrm rot="5400000">
              <a:off x="4064337" y="3157439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70" name="Rectangle 69"/>
            <p:cNvSpPr/>
            <p:nvPr/>
          </p:nvSpPr>
          <p:spPr>
            <a:xfrm rot="5400000">
              <a:off x="4555971" y="2874497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  <p:sp>
          <p:nvSpPr>
            <p:cNvPr id="71" name="Rectangle 70"/>
            <p:cNvSpPr/>
            <p:nvPr/>
          </p:nvSpPr>
          <p:spPr>
            <a:xfrm rot="5400000">
              <a:off x="4573656" y="3367617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"/>
                </a:rPr>
                <a:t>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40700470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9339" y="553878"/>
            <a:ext cx="542975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sz="2000" b="1" cap="all" dirty="0"/>
              <a:t>7.7.4 RP BEARING</a:t>
            </a:r>
          </a:p>
          <a:p>
            <a:pPr marL="0" lvl="2"/>
            <a:r>
              <a:rPr lang="en-US" sz="2000" dirty="0">
                <a:solidFill>
                  <a:srgbClr val="FF0000"/>
                </a:solidFill>
              </a:rPr>
              <a:t>from the RP to the plot center</a:t>
            </a:r>
            <a:endParaRPr lang="en-US" sz="2000" cap="all" dirty="0">
              <a:solidFill>
                <a:srgbClr val="FF0000"/>
              </a:solidFill>
            </a:endParaRPr>
          </a:p>
          <a:p>
            <a:pPr marL="0" lvl="2"/>
            <a:r>
              <a:rPr lang="en-US" sz="2000" b="1" cap="all" dirty="0"/>
              <a:t>7.7.5 RP HORIZONTAL DISTANCE</a:t>
            </a:r>
          </a:p>
          <a:p>
            <a:pPr marL="0" lvl="2"/>
            <a:r>
              <a:rPr lang="en-US" sz="2000" dirty="0">
                <a:solidFill>
                  <a:srgbClr val="FF0000"/>
                </a:solidFill>
              </a:rPr>
              <a:t>from the RP to the plot center</a:t>
            </a:r>
          </a:p>
          <a:p>
            <a:pPr marL="0" lvl="2"/>
            <a:r>
              <a:rPr lang="en-US" sz="2000" dirty="0">
                <a:solidFill>
                  <a:srgbClr val="FF0000"/>
                </a:solidFill>
              </a:rPr>
              <a:t>If the Reference point not within eyesight of the PC, the GPS can be used, this is why “horizontal distance” is used. </a:t>
            </a:r>
          </a:p>
          <a:p>
            <a:pPr marL="0" lvl="2"/>
            <a:r>
              <a:rPr lang="en-US" sz="2000" b="1" cap="all" dirty="0"/>
              <a:t>7.7.6 RP GPS NORTH / latitude (y)</a:t>
            </a:r>
          </a:p>
          <a:p>
            <a:pPr marL="0" lvl="2"/>
            <a:r>
              <a:rPr lang="en-US" sz="2000" b="1" cap="all" dirty="0"/>
              <a:t>7.7.7 RP GPS EAST / Longitude (X)</a:t>
            </a:r>
          </a:p>
          <a:p>
            <a:pPr marL="0" lvl="2"/>
            <a:endParaRPr lang="en-US" sz="2000" b="1" cap="all" dirty="0"/>
          </a:p>
          <a:p>
            <a:pPr marL="0" lvl="2"/>
            <a:r>
              <a:rPr lang="en-US" sz="2000" b="1" cap="all" dirty="0"/>
              <a:t>7.7.8 	RP Subplot</a:t>
            </a:r>
          </a:p>
          <a:p>
            <a:pPr marL="342900" lvl="2" indent="-342900">
              <a:buFont typeface="Arial" pitchFamily="34" charset="0"/>
              <a:buChar char="•"/>
            </a:pPr>
            <a:r>
              <a:rPr lang="en-US" sz="2000" dirty="0"/>
              <a:t>In which subplot the RP is located.</a:t>
            </a:r>
          </a:p>
          <a:p>
            <a:pPr marL="0" lvl="2"/>
            <a:endParaRPr lang="en-US" sz="2000" b="1" cap="all" dirty="0"/>
          </a:p>
          <a:p>
            <a:pPr marL="0" lvl="2"/>
            <a:r>
              <a:rPr lang="en-US" sz="2000" b="1" cap="all" dirty="0"/>
              <a:t>7.7.9 RP PICTURE</a:t>
            </a:r>
          </a:p>
          <a:p>
            <a:pPr marL="342900" lvl="2" indent="-342900">
              <a:buFont typeface="Arial" pitchFamily="34" charset="0"/>
              <a:buChar char="•"/>
            </a:pPr>
            <a:r>
              <a:rPr lang="en-US" sz="2000" dirty="0"/>
              <a:t>One picture</a:t>
            </a:r>
          </a:p>
          <a:p>
            <a:pPr marL="0" lvl="2"/>
            <a:r>
              <a:rPr lang="en-US" sz="2000" b="1" cap="all" dirty="0"/>
              <a:t>7.7.10 RP NOTES</a:t>
            </a:r>
          </a:p>
          <a:p>
            <a:pPr marL="342900" lvl="2" indent="-342900">
              <a:buFont typeface="Arial" pitchFamily="34" charset="0"/>
              <a:buChar char="•"/>
            </a:pPr>
            <a:r>
              <a:rPr lang="en-US" sz="2000" dirty="0"/>
              <a:t>Text, should be something which can clarify for   future plot visit</a:t>
            </a:r>
          </a:p>
          <a:p>
            <a:pPr lvl="2"/>
            <a:endParaRPr lang="en-US" b="1" cap="all" dirty="0"/>
          </a:p>
          <a:p>
            <a:pPr lvl="2"/>
            <a:endParaRPr lang="en-US" b="1" cap="all" dirty="0"/>
          </a:p>
          <a:p>
            <a:pPr lvl="2"/>
            <a:r>
              <a:rPr lang="en-US" b="1" cap="all" dirty="0"/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805" y="554345"/>
            <a:ext cx="3065321" cy="444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7249557" y="2767461"/>
            <a:ext cx="2272192" cy="22222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Mark the RP with spray paint and a metal tag if appropriate (not necessary if the RP is a house). </a:t>
            </a:r>
          </a:p>
        </p:txBody>
      </p:sp>
    </p:spTree>
    <p:extLst>
      <p:ext uri="{BB962C8B-B14F-4D97-AF65-F5344CB8AC3E}">
        <p14:creationId xmlns:p14="http://schemas.microsoft.com/office/powerpoint/2010/main" val="1997781536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6900" y="271266"/>
            <a:ext cx="8178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Next step:</a:t>
            </a:r>
          </a:p>
          <a:p>
            <a:r>
              <a:rPr lang="en-US" sz="3200" dirty="0"/>
              <a:t>Install a pointed metal rod (pin) at the plot center at least 30 cm below the surface.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76299" y="2300201"/>
            <a:ext cx="76370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If for some reason the pin can not be established,</a:t>
            </a:r>
          </a:p>
          <a:p>
            <a:r>
              <a:rPr lang="en-US" sz="2800" dirty="0"/>
              <a:t> </a:t>
            </a:r>
          </a:p>
          <a:p>
            <a:r>
              <a:rPr lang="en-US" sz="2800" dirty="0"/>
              <a:t>&gt;&gt; provide </a:t>
            </a:r>
            <a:r>
              <a:rPr lang="en-US" sz="2800" b="1" dirty="0">
                <a:solidFill>
                  <a:srgbClr val="FF0000"/>
                </a:solidFill>
              </a:rPr>
              <a:t>reason/justification</a:t>
            </a:r>
            <a:r>
              <a:rPr lang="en-US" sz="2800" dirty="0"/>
              <a:t> in the notes. </a:t>
            </a:r>
          </a:p>
        </p:txBody>
      </p:sp>
      <p:sp>
        <p:nvSpPr>
          <p:cNvPr id="7" name="AutoShape 2" descr="Risultati immagini per metal rod pic field metal detect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Risultati immagini per metal rod pic field metal dete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982" y="4348716"/>
            <a:ext cx="1660035" cy="193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892507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6900" y="271266"/>
            <a:ext cx="817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STEP 15:</a:t>
            </a:r>
            <a:r>
              <a:rPr lang="en-US" sz="3200" dirty="0"/>
              <a:t> Record Plot Notes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96900" y="1207724"/>
            <a:ext cx="5338233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"Plot Notes" record any information that may assist the relocation of the plot.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Describe any prominent features present in the plot area that are unlikely to change in the next ten years; examples include: </a:t>
            </a:r>
          </a:p>
          <a:p>
            <a:pPr marL="7493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slope, </a:t>
            </a:r>
          </a:p>
          <a:p>
            <a:pPr marL="7493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aspect, </a:t>
            </a:r>
          </a:p>
          <a:p>
            <a:pPr marL="7493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topographic position, </a:t>
            </a:r>
          </a:p>
          <a:p>
            <a:pPr marL="7493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recognizable physiographic features (i.e. streams, ponds), </a:t>
            </a:r>
          </a:p>
          <a:p>
            <a:pPr marL="7493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human-made features (i.e. roads, houses, field boundary),</a:t>
            </a:r>
          </a:p>
          <a:p>
            <a:pPr marL="7493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unusual or large trees. </a:t>
            </a:r>
          </a:p>
          <a:p>
            <a:endParaRPr lang="en-US" dirty="0"/>
          </a:p>
        </p:txBody>
      </p:sp>
      <p:pic>
        <p:nvPicPr>
          <p:cNvPr id="1026" name="Picture 2" descr="C:\Users\Asus\Desktop\p9100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107" y="271266"/>
            <a:ext cx="2202393" cy="165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750" y="2111639"/>
            <a:ext cx="2284750" cy="144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Asus\Desktop\IMG_20160923_1710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945" y="3742268"/>
            <a:ext cx="2762555" cy="157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989417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itle 4"/>
          <p:cNvSpPr>
            <a:spLocks noGrp="1"/>
          </p:cNvSpPr>
          <p:nvPr>
            <p:ph type="ctrTitle"/>
          </p:nvPr>
        </p:nvSpPr>
        <p:spPr>
          <a:xfrm>
            <a:off x="182563" y="419100"/>
            <a:ext cx="8778875" cy="2387600"/>
          </a:xfrm>
        </p:spPr>
        <p:txBody>
          <a:bodyPr/>
          <a:lstStyle/>
          <a:p>
            <a:r>
              <a:rPr lang="en-US" altLang="en-US" b="1">
                <a:latin typeface="Bradley Hand ITC" pitchFamily="66" charset="0"/>
              </a:rPr>
              <a:t>Thank you</a:t>
            </a:r>
            <a:endParaRPr lang="en-GB" altLang="en-US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100"/>
            <a:ext cx="295275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29 Rectángulo"/>
          <p:cNvSpPr>
            <a:spLocks noChangeArrowheads="1"/>
          </p:cNvSpPr>
          <p:nvPr/>
        </p:nvSpPr>
        <p:spPr bwMode="auto">
          <a:xfrm>
            <a:off x="3092450" y="1265238"/>
            <a:ext cx="5794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 1. PLOT DETAILS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86" name="32 Elipse"/>
          <p:cNvSpPr/>
          <p:nvPr/>
        </p:nvSpPr>
        <p:spPr>
          <a:xfrm>
            <a:off x="3065463" y="1712913"/>
            <a:ext cx="71437" cy="7143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</a:endParaRPr>
          </a:p>
        </p:txBody>
      </p:sp>
      <p:cxnSp>
        <p:nvCxnSpPr>
          <p:cNvPr id="87" name="24 Conector recto"/>
          <p:cNvCxnSpPr/>
          <p:nvPr/>
        </p:nvCxnSpPr>
        <p:spPr>
          <a:xfrm flipV="1">
            <a:off x="2693988" y="1784350"/>
            <a:ext cx="368300" cy="3175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28 Rectángulo"/>
          <p:cNvSpPr>
            <a:spLocks noChangeArrowheads="1"/>
          </p:cNvSpPr>
          <p:nvPr/>
        </p:nvSpPr>
        <p:spPr bwMode="auto">
          <a:xfrm>
            <a:off x="3741738" y="1865313"/>
            <a:ext cx="5235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2. ADMINISTRATIVE LOCATION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89" name="35 Elipse"/>
          <p:cNvSpPr/>
          <p:nvPr/>
        </p:nvSpPr>
        <p:spPr>
          <a:xfrm>
            <a:off x="3725863" y="2171700"/>
            <a:ext cx="73025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0" name="38 Conector recto"/>
          <p:cNvCxnSpPr/>
          <p:nvPr/>
        </p:nvCxnSpPr>
        <p:spPr>
          <a:xfrm flipV="1">
            <a:off x="2987675" y="2230438"/>
            <a:ext cx="652463" cy="33813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39 Rectángulo"/>
          <p:cNvSpPr>
            <a:spLocks noChangeArrowheads="1"/>
          </p:cNvSpPr>
          <p:nvPr/>
        </p:nvSpPr>
        <p:spPr bwMode="auto">
          <a:xfrm>
            <a:off x="3983038" y="2552700"/>
            <a:ext cx="4818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3. CREW DETAILS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92" name="40 Elipse"/>
          <p:cNvSpPr/>
          <p:nvPr/>
        </p:nvSpPr>
        <p:spPr>
          <a:xfrm>
            <a:off x="3948113" y="2792413"/>
            <a:ext cx="71437" cy="7302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3" name="41 Conector recto"/>
          <p:cNvCxnSpPr/>
          <p:nvPr/>
        </p:nvCxnSpPr>
        <p:spPr>
          <a:xfrm flipV="1">
            <a:off x="3032125" y="2881313"/>
            <a:ext cx="893763" cy="23177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42 Rectángulo"/>
          <p:cNvSpPr>
            <a:spLocks noChangeArrowheads="1"/>
          </p:cNvSpPr>
          <p:nvPr/>
        </p:nvSpPr>
        <p:spPr bwMode="auto">
          <a:xfrm>
            <a:off x="4068763" y="3236913"/>
            <a:ext cx="4818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4. PLOT STATUS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95" name="43 Elipse"/>
          <p:cNvSpPr/>
          <p:nvPr/>
        </p:nvSpPr>
        <p:spPr>
          <a:xfrm>
            <a:off x="3984625" y="3471863"/>
            <a:ext cx="73025" cy="714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6" name="44 Conector recto"/>
          <p:cNvCxnSpPr/>
          <p:nvPr/>
        </p:nvCxnSpPr>
        <p:spPr>
          <a:xfrm flipV="1">
            <a:off x="3159125" y="3517900"/>
            <a:ext cx="836613" cy="12541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45 Rectángulo"/>
          <p:cNvSpPr>
            <a:spLocks noChangeArrowheads="1"/>
          </p:cNvSpPr>
          <p:nvPr/>
        </p:nvSpPr>
        <p:spPr bwMode="auto">
          <a:xfrm>
            <a:off x="4029075" y="3871913"/>
            <a:ext cx="4816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5. NUMBER OF LAND FEATURE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98" name="46 Elipse"/>
          <p:cNvSpPr/>
          <p:nvPr/>
        </p:nvSpPr>
        <p:spPr>
          <a:xfrm>
            <a:off x="3967163" y="4076700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9" name="47 Conector recto"/>
          <p:cNvCxnSpPr/>
          <p:nvPr/>
        </p:nvCxnSpPr>
        <p:spPr>
          <a:xfrm flipV="1">
            <a:off x="3009900" y="4149725"/>
            <a:ext cx="838200" cy="95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22 Conector recto"/>
          <p:cNvCxnSpPr/>
          <p:nvPr/>
        </p:nvCxnSpPr>
        <p:spPr>
          <a:xfrm flipH="1">
            <a:off x="3175" y="2176463"/>
            <a:ext cx="2330451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23 Conector recto"/>
          <p:cNvCxnSpPr/>
          <p:nvPr/>
        </p:nvCxnSpPr>
        <p:spPr>
          <a:xfrm flipH="1">
            <a:off x="95693" y="2686050"/>
            <a:ext cx="2466533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25 Conector recto"/>
          <p:cNvCxnSpPr/>
          <p:nvPr/>
        </p:nvCxnSpPr>
        <p:spPr>
          <a:xfrm flipH="1">
            <a:off x="3175" y="3186113"/>
            <a:ext cx="2559051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26 Conector recto"/>
          <p:cNvCxnSpPr/>
          <p:nvPr/>
        </p:nvCxnSpPr>
        <p:spPr>
          <a:xfrm flipH="1">
            <a:off x="3175" y="3643313"/>
            <a:ext cx="255905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27 Conector recto"/>
          <p:cNvCxnSpPr/>
          <p:nvPr/>
        </p:nvCxnSpPr>
        <p:spPr>
          <a:xfrm flipH="1" flipV="1">
            <a:off x="3175" y="4112419"/>
            <a:ext cx="2417764" cy="794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45 Rectángulo"/>
          <p:cNvSpPr>
            <a:spLocks noChangeArrowheads="1"/>
          </p:cNvSpPr>
          <p:nvPr/>
        </p:nvSpPr>
        <p:spPr bwMode="auto">
          <a:xfrm>
            <a:off x="4043363" y="4416425"/>
            <a:ext cx="48164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2" indent="0"/>
            <a:r>
              <a:rPr lang="en-US" altLang="en-US" sz="1800" b="1" dirty="0">
                <a:cs typeface="Akhbar MT" pitchFamily="2" charset="-78"/>
              </a:rPr>
              <a:t>6. PLOT ACCESS SKETCH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106" name="46 Elipse"/>
          <p:cNvSpPr/>
          <p:nvPr/>
        </p:nvSpPr>
        <p:spPr>
          <a:xfrm>
            <a:off x="3814763" y="5605463"/>
            <a:ext cx="71437" cy="7143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107" name="47 Conector recto"/>
          <p:cNvCxnSpPr/>
          <p:nvPr/>
        </p:nvCxnSpPr>
        <p:spPr>
          <a:xfrm flipV="1">
            <a:off x="2844800" y="4637088"/>
            <a:ext cx="938213" cy="825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27 Conector recto"/>
          <p:cNvCxnSpPr/>
          <p:nvPr/>
        </p:nvCxnSpPr>
        <p:spPr>
          <a:xfrm flipH="1">
            <a:off x="3175" y="4678363"/>
            <a:ext cx="2154239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27 Conector recto"/>
          <p:cNvCxnSpPr/>
          <p:nvPr/>
        </p:nvCxnSpPr>
        <p:spPr>
          <a:xfrm flipH="1">
            <a:off x="3175" y="5567363"/>
            <a:ext cx="1373188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27 Conector recto"/>
          <p:cNvCxnSpPr/>
          <p:nvPr/>
        </p:nvCxnSpPr>
        <p:spPr>
          <a:xfrm flipH="1">
            <a:off x="3175" y="5143500"/>
            <a:ext cx="1901826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47 Conector recto"/>
          <p:cNvCxnSpPr/>
          <p:nvPr/>
        </p:nvCxnSpPr>
        <p:spPr>
          <a:xfrm>
            <a:off x="2603500" y="5567363"/>
            <a:ext cx="1179513" cy="635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47 Conector recto"/>
          <p:cNvCxnSpPr/>
          <p:nvPr/>
        </p:nvCxnSpPr>
        <p:spPr>
          <a:xfrm>
            <a:off x="2778125" y="5149850"/>
            <a:ext cx="1108075" cy="476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45 Rectángulo"/>
          <p:cNvSpPr>
            <a:spLocks noChangeArrowheads="1"/>
          </p:cNvSpPr>
          <p:nvPr/>
        </p:nvSpPr>
        <p:spPr bwMode="auto">
          <a:xfrm>
            <a:off x="4043363" y="4959350"/>
            <a:ext cx="481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7. REFERENCE POINT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115" name="45 Rectángulo"/>
          <p:cNvSpPr>
            <a:spLocks noChangeArrowheads="1"/>
          </p:cNvSpPr>
          <p:nvPr/>
        </p:nvSpPr>
        <p:spPr bwMode="auto">
          <a:xfrm>
            <a:off x="4051300" y="5446713"/>
            <a:ext cx="481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8. NOTES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4130" name="TextBox 117"/>
          <p:cNvSpPr txBox="1">
            <a:spLocks noChangeArrowheads="1"/>
          </p:cNvSpPr>
          <p:nvPr/>
        </p:nvSpPr>
        <p:spPr bwMode="auto">
          <a:xfrm>
            <a:off x="1752600" y="381000"/>
            <a:ext cx="70104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5000" b="1">
                <a:latin typeface="Bradley Hand ITC" pitchFamily="66" charset="0"/>
              </a:rPr>
              <a:t>1. Content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1905000" y="1138238"/>
            <a:ext cx="7239000" cy="46037"/>
          </a:xfrm>
          <a:prstGeom prst="rect">
            <a:avLst/>
          </a:prstGeom>
          <a:solidFill>
            <a:srgbClr val="00644F"/>
          </a:solidFill>
          <a:ln>
            <a:solidFill>
              <a:srgbClr val="006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5" name="46 Elipse"/>
          <p:cNvSpPr/>
          <p:nvPr/>
        </p:nvSpPr>
        <p:spPr>
          <a:xfrm>
            <a:off x="3949700" y="4591622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sp>
        <p:nvSpPr>
          <p:cNvPr id="46" name="46 Elipse"/>
          <p:cNvSpPr/>
          <p:nvPr/>
        </p:nvSpPr>
        <p:spPr>
          <a:xfrm>
            <a:off x="3973587" y="5107781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 animBg="1"/>
      <p:bldP spid="88" grpId="0"/>
      <p:bldP spid="89" grpId="0" animBg="1"/>
      <p:bldP spid="91" grpId="0"/>
      <p:bldP spid="92" grpId="0" animBg="1"/>
      <p:bldP spid="94" grpId="0"/>
      <p:bldP spid="95" grpId="0" animBg="1"/>
      <p:bldP spid="97" grpId="0"/>
      <p:bldP spid="98" grpId="0" animBg="1"/>
      <p:bldP spid="105" grpId="0"/>
      <p:bldP spid="106" grpId="0" animBg="1"/>
      <p:bldP spid="114" grpId="0"/>
      <p:bldP spid="115" grpId="0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6144" y="954265"/>
            <a:ext cx="495825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INFORMATION ABOUT</a:t>
            </a:r>
            <a:endParaRPr lang="en-US" b="1" cap="all" dirty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479665"/>
              </p:ext>
            </p:extLst>
          </p:nvPr>
        </p:nvGraphicFramePr>
        <p:xfrm>
          <a:off x="941452" y="4088764"/>
          <a:ext cx="4934737" cy="1493520"/>
        </p:xfrm>
        <a:graphic>
          <a:graphicData uri="http://schemas.openxmlformats.org/drawingml/2006/table">
            <a:tbl>
              <a:tblPr firstRow="1" firstCol="1" bandRow="1"/>
              <a:tblGrid>
                <a:gridCol w="13149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18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085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When collected: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All plots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85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Field Width: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 digit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85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Tolerance: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 errors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859">
                <a:tc rowSpan="4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Values: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Code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Description</a:t>
                      </a:r>
                    </a:p>
                  </a:txBody>
                  <a:tcPr marL="49887" marR="4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8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9887" marR="4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FD Field Office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08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9887" marR="4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Another plot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08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9887" marR="4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Other</a:t>
                      </a:r>
                    </a:p>
                  </a:txBody>
                  <a:tcPr marL="49887" marR="49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Curved Right Arrow 7"/>
          <p:cNvSpPr/>
          <p:nvPr/>
        </p:nvSpPr>
        <p:spPr>
          <a:xfrm>
            <a:off x="205189" y="2413756"/>
            <a:ext cx="790611" cy="2912339"/>
          </a:xfrm>
          <a:prstGeom prst="curvedRightArrow">
            <a:avLst>
              <a:gd name="adj1" fmla="val 25000"/>
              <a:gd name="adj2" fmla="val 42602"/>
              <a:gd name="adj3" fmla="val 25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7" b="50000"/>
          <a:stretch/>
        </p:blipFill>
        <p:spPr bwMode="auto">
          <a:xfrm>
            <a:off x="5469961" y="2466429"/>
            <a:ext cx="3204668" cy="117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" t="8147" r="51901" b="65556"/>
          <a:stretch/>
        </p:blipFill>
        <p:spPr bwMode="auto">
          <a:xfrm>
            <a:off x="5697511" y="581670"/>
            <a:ext cx="2977118" cy="11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29 Rectángulo"/>
          <p:cNvSpPr>
            <a:spLocks noChangeArrowheads="1"/>
          </p:cNvSpPr>
          <p:nvPr/>
        </p:nvSpPr>
        <p:spPr bwMode="auto">
          <a:xfrm>
            <a:off x="941452" y="350838"/>
            <a:ext cx="5794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400" b="1" dirty="0">
                <a:cs typeface="Akhbar MT" pitchFamily="2" charset="-78"/>
              </a:rPr>
              <a:t> 6. PLOT DETAILS</a:t>
            </a:r>
            <a:endParaRPr lang="en-US" altLang="en-US" sz="2400" dirty="0">
              <a:cs typeface="Akhbar MT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6144" y="155507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6.1	PLOT RECORD	37</a:t>
            </a:r>
            <a:endParaRPr lang="en-US" dirty="0"/>
          </a:p>
          <a:p>
            <a:r>
              <a:rPr lang="en-GB" dirty="0"/>
              <a:t>6.1.1	PLOT NUMBER	37</a:t>
            </a:r>
            <a:endParaRPr lang="en-US" dirty="0"/>
          </a:p>
          <a:p>
            <a:r>
              <a:rPr lang="en-GB" dirty="0"/>
              <a:t>6.1.2	INVENTORY DATE	37</a:t>
            </a:r>
            <a:endParaRPr lang="en-US" dirty="0"/>
          </a:p>
          <a:p>
            <a:r>
              <a:rPr lang="en-GB" dirty="0"/>
              <a:t>6.1.3	ARRIVING FROM	37</a:t>
            </a:r>
            <a:endParaRPr lang="en-US" dirty="0"/>
          </a:p>
          <a:p>
            <a:r>
              <a:rPr lang="en-GB" dirty="0"/>
              <a:t>6.1.4	DEPARTURE TIME	37</a:t>
            </a:r>
            <a:endParaRPr lang="en-US" dirty="0"/>
          </a:p>
          <a:p>
            <a:r>
              <a:rPr lang="en-GB" dirty="0"/>
              <a:t>6.1.5	FOREST OFFICE (From)	37</a:t>
            </a:r>
            <a:endParaRPr lang="en-US" dirty="0"/>
          </a:p>
          <a:p>
            <a:r>
              <a:rPr lang="en-GB" dirty="0"/>
              <a:t>6.1.6	START TIME	38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" t="7049" r="48306" b="61481"/>
          <a:stretch/>
        </p:blipFill>
        <p:spPr bwMode="auto">
          <a:xfrm>
            <a:off x="1310908" y="3852081"/>
            <a:ext cx="6812445" cy="2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28 Rectángulo"/>
          <p:cNvSpPr>
            <a:spLocks noChangeArrowheads="1"/>
          </p:cNvSpPr>
          <p:nvPr/>
        </p:nvSpPr>
        <p:spPr bwMode="auto">
          <a:xfrm>
            <a:off x="677333" y="334225"/>
            <a:ext cx="5235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400" b="1" dirty="0">
                <a:cs typeface="Akhbar MT" pitchFamily="2" charset="-78"/>
              </a:rPr>
              <a:t>2. ADMINISTRATIVE LOCATION </a:t>
            </a:r>
            <a:endParaRPr lang="en-US" altLang="en-US" sz="2400" dirty="0">
              <a:cs typeface="Akhbar MT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7333" y="108904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6.2	PLOT LOCATION	38</a:t>
            </a:r>
            <a:endParaRPr lang="en-US" dirty="0"/>
          </a:p>
          <a:p>
            <a:r>
              <a:rPr lang="en-GB" dirty="0"/>
              <a:t>6.2.1	DIVISION		38</a:t>
            </a:r>
            <a:endParaRPr lang="en-US" dirty="0"/>
          </a:p>
          <a:p>
            <a:r>
              <a:rPr lang="en-GB" dirty="0"/>
              <a:t>6.2.2	DISTRICT		38</a:t>
            </a:r>
            <a:endParaRPr lang="en-US" dirty="0"/>
          </a:p>
          <a:p>
            <a:r>
              <a:rPr lang="en-GB" dirty="0"/>
              <a:t>6.2.3	UPAZILA		38</a:t>
            </a:r>
            <a:endParaRPr lang="en-US" dirty="0"/>
          </a:p>
          <a:p>
            <a:r>
              <a:rPr lang="en-GB" dirty="0"/>
              <a:t>6.2.4	UNION		38</a:t>
            </a:r>
            <a:endParaRPr lang="en-US" dirty="0"/>
          </a:p>
          <a:p>
            <a:r>
              <a:rPr lang="en-GB" dirty="0"/>
              <a:t>6.2.5	FOREST DIVISION	38</a:t>
            </a:r>
            <a:endParaRPr lang="en-US" dirty="0"/>
          </a:p>
          <a:p>
            <a:r>
              <a:rPr lang="en-GB" dirty="0"/>
              <a:t>6.2.6	FOREST RANGE	38</a:t>
            </a:r>
            <a:endParaRPr lang="en-US" dirty="0"/>
          </a:p>
          <a:p>
            <a:r>
              <a:rPr lang="en-GB" dirty="0"/>
              <a:t>6.2.7	FOREST BEAT	38</a:t>
            </a:r>
            <a:endParaRPr lang="en-US" dirty="0"/>
          </a:p>
          <a:p>
            <a:r>
              <a:rPr lang="en-GB" dirty="0"/>
              <a:t>6.2.8	ZONE		38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67539"/>
              </p:ext>
            </p:extLst>
          </p:nvPr>
        </p:nvGraphicFramePr>
        <p:xfrm>
          <a:off x="1490205" y="3195208"/>
          <a:ext cx="6004290" cy="1950720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1545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1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22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When collected: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All plots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Field width: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 digits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Tolerance: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 errors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Values: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Code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Definition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Training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Standard production plot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Cold check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Hot check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39 Rectángulo"/>
          <p:cNvSpPr>
            <a:spLocks noChangeArrowheads="1"/>
          </p:cNvSpPr>
          <p:nvPr/>
        </p:nvSpPr>
        <p:spPr bwMode="auto">
          <a:xfrm>
            <a:off x="677333" y="351760"/>
            <a:ext cx="4818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400" b="1" dirty="0">
                <a:cs typeface="Akhbar MT" pitchFamily="2" charset="-78"/>
              </a:rPr>
              <a:t>3. PLOT DETAILS </a:t>
            </a:r>
            <a:endParaRPr lang="en-US" altLang="en-US" sz="2400" dirty="0">
              <a:cs typeface="Akhbar MT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364" y="1019805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6.3.1	TEAM NUMBER		39</a:t>
            </a:r>
            <a:endParaRPr lang="en-US" dirty="0"/>
          </a:p>
          <a:p>
            <a:r>
              <a:rPr lang="en-GB" dirty="0"/>
              <a:t>6.3.2	TEAM LEADER		39</a:t>
            </a:r>
            <a:endParaRPr lang="en-US" dirty="0"/>
          </a:p>
          <a:p>
            <a:r>
              <a:rPr lang="en-GB" dirty="0"/>
              <a:t>6.3.3	DEPUTY TEAM LEADER	39</a:t>
            </a:r>
            <a:endParaRPr lang="en-US" dirty="0"/>
          </a:p>
          <a:p>
            <a:r>
              <a:rPr lang="en-GB" dirty="0"/>
              <a:t>6.3.4	INVENTORY TYPE		39</a:t>
            </a:r>
            <a:endParaRPr lang="en-US" dirty="0"/>
          </a:p>
          <a:p>
            <a:r>
              <a:rPr lang="en-GB" dirty="0"/>
              <a:t>6.3.5	PLOT STATUS		40</a:t>
            </a:r>
            <a:endParaRPr lang="en-US" dirty="0"/>
          </a:p>
          <a:p>
            <a:r>
              <a:rPr lang="en-GB" dirty="0"/>
              <a:t>6.3.6	NONSAMPLED REASON	40</a:t>
            </a:r>
            <a:endParaRPr lang="en-US" dirty="0"/>
          </a:p>
          <a:p>
            <a:r>
              <a:rPr lang="en-GB" dirty="0"/>
              <a:t>6.3.7	PLOT ACCESS SKETCH	40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7401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64659" y="372234"/>
            <a:ext cx="1869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indent="0"/>
            <a:r>
              <a:rPr lang="en-US" b="1" dirty="0"/>
              <a:t>7.6.2 </a:t>
            </a:r>
            <a:r>
              <a:rPr lang="en-US" b="1" cap="all" dirty="0"/>
              <a:t>PLOT STATUS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0614" y="2492346"/>
            <a:ext cx="27351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indent="0"/>
            <a:r>
              <a:rPr lang="en-US" b="1" dirty="0"/>
              <a:t>7.6.3</a:t>
            </a:r>
            <a:r>
              <a:rPr lang="en-US" dirty="0"/>
              <a:t> </a:t>
            </a:r>
            <a:r>
              <a:rPr lang="en-US" b="1" cap="all" dirty="0"/>
              <a:t>NONSAMPLED REASON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502603"/>
              </p:ext>
            </p:extLst>
          </p:nvPr>
        </p:nvGraphicFramePr>
        <p:xfrm>
          <a:off x="914148" y="2903728"/>
          <a:ext cx="7728146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0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20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22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When collected: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plot_status &gt;1 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Field width: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 digit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Tolerance: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 errors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Values: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Code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Definition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Accessible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795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Denied access – Access to the entire plot is denied by the legal owner, or by the owner of the only reasonable route to the plot. Because a denied-access plot can become accessible in the future, it remains in the sample and is re-examined at the next occasion to determine if access is available.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Hazardous – Entire plot cannot be accessed because of a hazard or danger, for example cliffs, strip slopes, high water, security </a:t>
                      </a:r>
                      <a:r>
                        <a:rPr lang="en-US" sz="1200" dirty="0" err="1">
                          <a:effectLst/>
                        </a:rPr>
                        <a:t>issuess</a:t>
                      </a:r>
                      <a:r>
                        <a:rPr lang="en-US" sz="1200" dirty="0">
                          <a:effectLst/>
                        </a:rPr>
                        <a:t> etc. Although most hazards will not change over time, a hazardous plot remains in the sample and is re-examined at the next occasion to determine if the hazard is still present.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Restricted access – The plot cannot be accessible because it is located in a restricted area such as military areas, border areas. 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Inaccessible –  The plot is inaccessible because it is located under water.</a:t>
                      </a:r>
                      <a:r>
                        <a:rPr lang="en-US" sz="1200" baseline="0" dirty="0">
                          <a:effectLst/>
                        </a:rPr>
                        <a:t> and </a:t>
                      </a:r>
                      <a:r>
                        <a:rPr lang="en-US" sz="1200" baseline="0" dirty="0">
                          <a:solidFill>
                            <a:srgbClr val="FF0000"/>
                          </a:solidFill>
                          <a:effectLst/>
                        </a:rPr>
                        <a:t>inaccessible terrain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Skipped visit – Entire plot skipped. Used for plots that are not completed prior to the end of inventory and submitted for processing. This code is for office use only.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96</a:t>
                      </a:r>
                      <a:endParaRPr lang="en-US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Other – Entire plot not sampled due to a reason other than one of the specific reasons already listed. A field note is required to describe the situation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563865"/>
              </p:ext>
            </p:extLst>
          </p:nvPr>
        </p:nvGraphicFramePr>
        <p:xfrm>
          <a:off x="886854" y="833620"/>
          <a:ext cx="8135006" cy="1584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6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When collected: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All plots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Field Width: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 digit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Tolerance: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 errors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Values: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Code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Description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Accessible - Sampled completely (5 subplots accessible and measured)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Partially accessible - sampled (at least one subplot is measured)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Inaccessible plot but Land Feature parameters measured from distance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Not sampled – None of the parameter is measured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98581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www.handmaps.org/maps/hand_drawn_map_unknown_san_francisc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551" y="1173098"/>
            <a:ext cx="4835274" cy="568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4953" y="1399429"/>
            <a:ext cx="36275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/>
              <a:t>Hand drawn Map.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With field </a:t>
            </a:r>
            <a:r>
              <a:rPr lang="en-US" sz="2000" b="1" dirty="0"/>
              <a:t>crew experience </a:t>
            </a:r>
            <a:r>
              <a:rPr lang="en-US" sz="2000" dirty="0"/>
              <a:t>and </a:t>
            </a:r>
            <a:r>
              <a:rPr lang="en-US" sz="2000" b="1" dirty="0"/>
              <a:t>local experience</a:t>
            </a:r>
            <a:r>
              <a:rPr lang="en-US" sz="2000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Reference object </a:t>
            </a:r>
            <a:r>
              <a:rPr lang="en-US" sz="2000" dirty="0"/>
              <a:t>may be identified during planning phase 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i="1" dirty="0"/>
              <a:t>Ideally, the RP should be identifiable from the aerial imagery however this may not always be possible. </a:t>
            </a:r>
            <a:endParaRPr lang="en-US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Route to reach the plot should be clearly described.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If you think you have reached , observe the surroundings.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18741" y="181863"/>
            <a:ext cx="4166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indent="0"/>
            <a:r>
              <a:rPr lang="en-US" sz="2800" b="1" cap="all" dirty="0"/>
              <a:t>6.3.7 plot access sketch </a:t>
            </a:r>
          </a:p>
        </p:txBody>
      </p:sp>
    </p:spTree>
    <p:extLst>
      <p:ext uri="{BB962C8B-B14F-4D97-AF65-F5344CB8AC3E}">
        <p14:creationId xmlns:p14="http://schemas.microsoft.com/office/powerpoint/2010/main" val="21112478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6900" y="271266"/>
            <a:ext cx="817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0"/>
            <a:r>
              <a:rPr lang="en-US" sz="2800" b="1" cap="all" dirty="0"/>
              <a:t>6.4 REFERENCE POINT (RP)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30200" y="1299693"/>
            <a:ext cx="8445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400" dirty="0"/>
              <a:t>Ideally the RP should be a prominent object that is likely to remain </a:t>
            </a:r>
            <a:r>
              <a:rPr lang="en-US" sz="2400" i="1" dirty="0"/>
              <a:t>in situ</a:t>
            </a:r>
            <a:r>
              <a:rPr lang="en-US" sz="2400" dirty="0"/>
              <a:t> for the next 10 years.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25710"/>
              </p:ext>
            </p:extLst>
          </p:nvPr>
        </p:nvGraphicFramePr>
        <p:xfrm>
          <a:off x="2422228" y="2348022"/>
          <a:ext cx="2768126" cy="1219200"/>
        </p:xfrm>
        <a:graphic>
          <a:graphicData uri="http://schemas.openxmlformats.org/drawingml/2006/table">
            <a:tbl>
              <a:tblPr firstRow="1" firstCol="1" bandRow="1"/>
              <a:tblGrid>
                <a:gridCol w="275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2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Tree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Electricity Pole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House/structure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Other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49250" y="3754616"/>
            <a:ext cx="8445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400" dirty="0"/>
              <a:t>If a tree which is used as the RP, it should be one that is not likely to die or be cut before the next inventory (within 5-10 years).</a:t>
            </a:r>
          </a:p>
          <a:p>
            <a:pPr marL="457200" indent="-457200">
              <a:buFontTx/>
              <a:buChar char="-"/>
            </a:pPr>
            <a:r>
              <a:rPr lang="en-US" sz="2400" dirty="0"/>
              <a:t>In situations where there are no large or prominent trees or features in the immediate vicinity (especially in the </a:t>
            </a:r>
            <a:r>
              <a:rPr lang="en-US" sz="2400" dirty="0" err="1"/>
              <a:t>shrubland</a:t>
            </a:r>
            <a:r>
              <a:rPr lang="en-US" sz="2400" dirty="0"/>
              <a:t>), the most significant tree, shrub or feature should be used. 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5218386" y="2193026"/>
            <a:ext cx="1166680" cy="2900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511190" y="1900639"/>
            <a:ext cx="1876096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Species</a:t>
            </a:r>
          </a:p>
          <a:p>
            <a:pPr marL="285750" indent="-285750">
              <a:buFontTx/>
              <a:buChar char="-"/>
            </a:pPr>
            <a:r>
              <a:rPr lang="en-US" dirty="0"/>
              <a:t>Diameter </a:t>
            </a:r>
          </a:p>
        </p:txBody>
      </p:sp>
      <p:cxnSp>
        <p:nvCxnSpPr>
          <p:cNvPr id="15" name="Straight Arrow Connector 14"/>
          <p:cNvCxnSpPr>
            <a:endCxn id="17" idx="1"/>
          </p:cNvCxnSpPr>
          <p:nvPr/>
        </p:nvCxnSpPr>
        <p:spPr>
          <a:xfrm>
            <a:off x="5218386" y="3116318"/>
            <a:ext cx="1292804" cy="1976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190" y="2898497"/>
            <a:ext cx="215987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Home owner name</a:t>
            </a:r>
          </a:p>
          <a:p>
            <a:pPr marL="285750" indent="-285750">
              <a:buFontTx/>
              <a:buChar char="-"/>
            </a:pPr>
            <a:r>
              <a:rPr lang="en-US" dirty="0"/>
              <a:t>Address</a:t>
            </a:r>
          </a:p>
          <a:p>
            <a:pPr marL="285750" indent="-285750">
              <a:buFontTx/>
              <a:buChar char="-"/>
            </a:pPr>
            <a:r>
              <a:rPr lang="en-US" dirty="0"/>
              <a:t>Phone number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6900" y="2692874"/>
            <a:ext cx="107293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Photo</a:t>
            </a:r>
          </a:p>
          <a:p>
            <a:pPr marL="285750" indent="-285750">
              <a:buFontTx/>
              <a:buChar char="-"/>
            </a:pPr>
            <a:r>
              <a:rPr lang="en-US" dirty="0"/>
              <a:t>Notes</a:t>
            </a:r>
          </a:p>
        </p:txBody>
      </p:sp>
      <p:sp>
        <p:nvSpPr>
          <p:cNvPr id="23" name="Left Brace 22"/>
          <p:cNvSpPr/>
          <p:nvPr/>
        </p:nvSpPr>
        <p:spPr>
          <a:xfrm>
            <a:off x="1764427" y="2416877"/>
            <a:ext cx="458514" cy="10988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49250" y="6194972"/>
            <a:ext cx="9029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dirty="0"/>
              <a:t>Detailed description of the RP should be provided in the notes</a:t>
            </a:r>
          </a:p>
        </p:txBody>
      </p:sp>
    </p:spTree>
    <p:extLst>
      <p:ext uri="{BB962C8B-B14F-4D97-AF65-F5344CB8AC3E}">
        <p14:creationId xmlns:p14="http://schemas.microsoft.com/office/powerpoint/2010/main" val="162314858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1" y="991483"/>
            <a:ext cx="7581899" cy="56864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6900" y="271266"/>
            <a:ext cx="817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Identify a Reference Point (RP).</a:t>
            </a:r>
          </a:p>
        </p:txBody>
      </p:sp>
    </p:spTree>
    <p:extLst>
      <p:ext uri="{BB962C8B-B14F-4D97-AF65-F5344CB8AC3E}">
        <p14:creationId xmlns:p14="http://schemas.microsoft.com/office/powerpoint/2010/main" val="100891882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FI presentation_Templa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BFI presentation_Template</Template>
  <TotalTime>248</TotalTime>
  <Words>959</Words>
  <Application>Microsoft Office PowerPoint</Application>
  <PresentationFormat>On-screen Show (4:3)</PresentationFormat>
  <Paragraphs>219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Akhbar MT</vt:lpstr>
      <vt:lpstr>Arial</vt:lpstr>
      <vt:lpstr>Bradley Hand ITC</vt:lpstr>
      <vt:lpstr>Calibri</vt:lpstr>
      <vt:lpstr>Calibri Light</vt:lpstr>
      <vt:lpstr>Times New Roman</vt:lpstr>
      <vt:lpstr>Wingdings</vt:lpstr>
      <vt:lpstr>BFI presentation_Template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Matieu</dc:creator>
  <cp:lastModifiedBy>Ruhul</cp:lastModifiedBy>
  <cp:revision>29</cp:revision>
  <dcterms:created xsi:type="dcterms:W3CDTF">2016-09-29T06:06:16Z</dcterms:created>
  <dcterms:modified xsi:type="dcterms:W3CDTF">2017-01-23T03:55:56Z</dcterms:modified>
</cp:coreProperties>
</file>