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19"/>
  </p:notesMasterIdLst>
  <p:sldIdLst>
    <p:sldId id="301" r:id="rId3"/>
    <p:sldId id="259" r:id="rId4"/>
    <p:sldId id="380" r:id="rId5"/>
    <p:sldId id="315" r:id="rId6"/>
    <p:sldId id="393" r:id="rId7"/>
    <p:sldId id="392" r:id="rId8"/>
    <p:sldId id="382" r:id="rId9"/>
    <p:sldId id="383" r:id="rId10"/>
    <p:sldId id="384" r:id="rId11"/>
    <p:sldId id="386" r:id="rId12"/>
    <p:sldId id="385" r:id="rId13"/>
    <p:sldId id="390" r:id="rId14"/>
    <p:sldId id="388" r:id="rId15"/>
    <p:sldId id="389" r:id="rId16"/>
    <p:sldId id="387" r:id="rId17"/>
    <p:sldId id="300" r:id="rId18"/>
  </p:sldIdLst>
  <p:sldSz cx="9144000" cy="6858000" type="screen4x3"/>
  <p:notesSz cx="6858000" cy="9144000"/>
  <p:defaultTextStyle>
    <a:defPPr>
      <a:defRPr lang="en-US"/>
    </a:defPPr>
    <a:lvl1pPr algn="l" defTabSz="812800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06400" indent="50800" algn="l" defTabSz="812800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812800" indent="101600" algn="l" defTabSz="812800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219200" indent="152400" algn="l" defTabSz="812800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625600" indent="203200" algn="l" defTabSz="812800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04" autoAdjust="0"/>
  </p:normalViewPr>
  <p:slideViewPr>
    <p:cSldViewPr snapToGrid="0">
      <p:cViewPr varScale="1">
        <p:scale>
          <a:sx n="66" d="100"/>
          <a:sy n="66" d="100"/>
        </p:scale>
        <p:origin x="145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-54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509C2-6D3D-4AC9-924C-888AD3A57FFA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0A812D-6985-4B81-B6D0-53ABEAE9AC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330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Courtesy: FAO-Bangladesh Forest Department 2016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0A812D-6985-4B81-B6D0-53ABEAE9AC3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845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122364"/>
            <a:ext cx="7772400" cy="2387600"/>
          </a:xfrm>
        </p:spPr>
        <p:txBody>
          <a:bodyPr anchor="b"/>
          <a:lstStyle>
            <a:lvl1pPr algn="ctr">
              <a:defRPr sz="5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1" y="3602039"/>
            <a:ext cx="6858000" cy="1655762"/>
          </a:xfrm>
        </p:spPr>
        <p:txBody>
          <a:bodyPr/>
          <a:lstStyle>
            <a:lvl1pPr marL="0" indent="0" algn="ctr">
              <a:buNone/>
              <a:defRPr sz="2300"/>
            </a:lvl1pPr>
            <a:lvl2pPr marL="436496" indent="0" algn="ctr">
              <a:buNone/>
              <a:defRPr sz="1900"/>
            </a:lvl2pPr>
            <a:lvl3pPr marL="872993" indent="0" algn="ctr">
              <a:buNone/>
              <a:defRPr sz="1700"/>
            </a:lvl3pPr>
            <a:lvl4pPr marL="1309489" indent="0" algn="ctr">
              <a:buNone/>
              <a:defRPr sz="1500"/>
            </a:lvl4pPr>
            <a:lvl5pPr marL="1745987" indent="0" algn="ctr">
              <a:buNone/>
              <a:defRPr sz="1500"/>
            </a:lvl5pPr>
            <a:lvl6pPr marL="2182484" indent="0" algn="ctr">
              <a:buNone/>
              <a:defRPr sz="1500"/>
            </a:lvl6pPr>
            <a:lvl7pPr marL="2618980" indent="0" algn="ctr">
              <a:buNone/>
              <a:defRPr sz="1500"/>
            </a:lvl7pPr>
            <a:lvl8pPr marL="3055476" indent="0" algn="ctr">
              <a:buNone/>
              <a:defRPr sz="1500"/>
            </a:lvl8pPr>
            <a:lvl9pPr marL="3491973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6F4166-7FDF-4C68-B3FB-3E5DA9E61DCC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03152A-71B3-4AC7-B39B-AF9DF596109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9279676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439448-9FE2-4C77-A620-A924B910A869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44FF9-8B7F-468C-968E-E676F7D7A43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12406026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6"/>
            <a:ext cx="1971676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6"/>
            <a:ext cx="5800725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D083BB-08E0-440F-8DDC-9CFF5C05BC73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ACF09-18D0-4B50-A541-0FF25DF9F8E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84230088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1" y="1122364"/>
            <a:ext cx="6858000" cy="2387600"/>
          </a:xfrm>
        </p:spPr>
        <p:txBody>
          <a:bodyPr anchor="b"/>
          <a:lstStyle>
            <a:lvl1pPr algn="ctr">
              <a:defRPr sz="405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1" y="3602039"/>
            <a:ext cx="6858000" cy="1655762"/>
          </a:xfrm>
        </p:spPr>
        <p:txBody>
          <a:bodyPr/>
          <a:lstStyle>
            <a:lvl1pPr marL="0" indent="0" algn="ctr">
              <a:buNone/>
              <a:defRPr sz="1622"/>
            </a:lvl1pPr>
            <a:lvl2pPr marL="308816" indent="0" algn="ctr">
              <a:buNone/>
              <a:defRPr sz="1352"/>
            </a:lvl2pPr>
            <a:lvl3pPr marL="617631" indent="0" algn="ctr">
              <a:buNone/>
              <a:defRPr sz="1217"/>
            </a:lvl3pPr>
            <a:lvl4pPr marL="926447" indent="0" algn="ctr">
              <a:buNone/>
              <a:defRPr sz="1080"/>
            </a:lvl4pPr>
            <a:lvl5pPr marL="1235264" indent="0" algn="ctr">
              <a:buNone/>
              <a:defRPr sz="1080"/>
            </a:lvl5pPr>
            <a:lvl6pPr marL="1544079" indent="0" algn="ctr">
              <a:buNone/>
              <a:defRPr sz="1080"/>
            </a:lvl6pPr>
            <a:lvl7pPr marL="1852895" indent="0" algn="ctr">
              <a:buNone/>
              <a:defRPr sz="1080"/>
            </a:lvl7pPr>
            <a:lvl8pPr marL="2161710" indent="0" algn="ctr">
              <a:buNone/>
              <a:defRPr sz="1080"/>
            </a:lvl8pPr>
            <a:lvl9pPr marL="2470526" indent="0" algn="ctr">
              <a:buNone/>
              <a:defRPr sz="108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B7125D-C926-46EA-94BF-02955DB02FCD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61C58B-C1A8-46A2-8685-8F9546F531D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87251816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410B52-05FE-4EB1-863B-8C4B5F051A60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ACAA0-B69F-49DB-B7BA-B584DDFF5AA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7809951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709740"/>
            <a:ext cx="7886699" cy="2852738"/>
          </a:xfrm>
        </p:spPr>
        <p:txBody>
          <a:bodyPr anchor="b"/>
          <a:lstStyle>
            <a:lvl1pPr>
              <a:defRPr sz="405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699" cy="1500188"/>
          </a:xfrm>
        </p:spPr>
        <p:txBody>
          <a:bodyPr/>
          <a:lstStyle>
            <a:lvl1pPr marL="0" indent="0">
              <a:buNone/>
              <a:defRPr sz="1622">
                <a:solidFill>
                  <a:schemeClr val="tx1">
                    <a:tint val="75000"/>
                  </a:schemeClr>
                </a:solidFill>
              </a:defRPr>
            </a:lvl1pPr>
            <a:lvl2pPr marL="308816" indent="0">
              <a:buNone/>
              <a:defRPr sz="1352">
                <a:solidFill>
                  <a:schemeClr val="tx1">
                    <a:tint val="75000"/>
                  </a:schemeClr>
                </a:solidFill>
              </a:defRPr>
            </a:lvl2pPr>
            <a:lvl3pPr marL="617631" indent="0">
              <a:buNone/>
              <a:defRPr sz="1217">
                <a:solidFill>
                  <a:schemeClr val="tx1">
                    <a:tint val="75000"/>
                  </a:schemeClr>
                </a:solidFill>
              </a:defRPr>
            </a:lvl3pPr>
            <a:lvl4pPr marL="926447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4pPr>
            <a:lvl5pPr marL="1235264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5pPr>
            <a:lvl6pPr marL="1544079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6pPr>
            <a:lvl7pPr marL="1852895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7pPr>
            <a:lvl8pPr marL="216171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8pPr>
            <a:lvl9pPr marL="2470526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8B63E5-CD82-471C-A007-49B5C1B555F3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D9968-00DF-4DB3-80A0-F0EBBEE525A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42787206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4"/>
            <a:ext cx="3886199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2" y="1825624"/>
            <a:ext cx="3886199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EBF385-AE96-4160-A269-F7A1CCB65F33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38F1CC-2411-45D1-9836-D472984DD3E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34191582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6"/>
            <a:ext cx="7886699" cy="13255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3" y="1681163"/>
            <a:ext cx="3868340" cy="823913"/>
          </a:xfrm>
        </p:spPr>
        <p:txBody>
          <a:bodyPr anchor="b"/>
          <a:lstStyle>
            <a:lvl1pPr marL="0" indent="0">
              <a:buNone/>
              <a:defRPr sz="1622" b="1"/>
            </a:lvl1pPr>
            <a:lvl2pPr marL="308816" indent="0">
              <a:buNone/>
              <a:defRPr sz="1352" b="1"/>
            </a:lvl2pPr>
            <a:lvl3pPr marL="617631" indent="0">
              <a:buNone/>
              <a:defRPr sz="1217" b="1"/>
            </a:lvl3pPr>
            <a:lvl4pPr marL="926447" indent="0">
              <a:buNone/>
              <a:defRPr sz="1080" b="1"/>
            </a:lvl4pPr>
            <a:lvl5pPr marL="1235264" indent="0">
              <a:buNone/>
              <a:defRPr sz="1080" b="1"/>
            </a:lvl5pPr>
            <a:lvl6pPr marL="1544079" indent="0">
              <a:buNone/>
              <a:defRPr sz="1080" b="1"/>
            </a:lvl6pPr>
            <a:lvl7pPr marL="1852895" indent="0">
              <a:buNone/>
              <a:defRPr sz="1080" b="1"/>
            </a:lvl7pPr>
            <a:lvl8pPr marL="2161710" indent="0">
              <a:buNone/>
              <a:defRPr sz="1080" b="1"/>
            </a:lvl8pPr>
            <a:lvl9pPr marL="2470526" indent="0">
              <a:buNone/>
              <a:defRPr sz="10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3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0" cy="823913"/>
          </a:xfrm>
        </p:spPr>
        <p:txBody>
          <a:bodyPr anchor="b"/>
          <a:lstStyle>
            <a:lvl1pPr marL="0" indent="0">
              <a:buNone/>
              <a:defRPr sz="1622" b="1"/>
            </a:lvl1pPr>
            <a:lvl2pPr marL="308816" indent="0">
              <a:buNone/>
              <a:defRPr sz="1352" b="1"/>
            </a:lvl2pPr>
            <a:lvl3pPr marL="617631" indent="0">
              <a:buNone/>
              <a:defRPr sz="1217" b="1"/>
            </a:lvl3pPr>
            <a:lvl4pPr marL="926447" indent="0">
              <a:buNone/>
              <a:defRPr sz="1080" b="1"/>
            </a:lvl4pPr>
            <a:lvl5pPr marL="1235264" indent="0">
              <a:buNone/>
              <a:defRPr sz="1080" b="1"/>
            </a:lvl5pPr>
            <a:lvl6pPr marL="1544079" indent="0">
              <a:buNone/>
              <a:defRPr sz="1080" b="1"/>
            </a:lvl6pPr>
            <a:lvl7pPr marL="1852895" indent="0">
              <a:buNone/>
              <a:defRPr sz="1080" b="1"/>
            </a:lvl7pPr>
            <a:lvl8pPr marL="2161710" indent="0">
              <a:buNone/>
              <a:defRPr sz="1080" b="1"/>
            </a:lvl8pPr>
            <a:lvl9pPr marL="2470526" indent="0">
              <a:buNone/>
              <a:defRPr sz="10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BEB531-35A0-4F6D-A6A5-6D9A642ED61C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1994F-B8EA-4F92-AEA5-9815CD819DE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84808055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FA0F30-8FA2-4336-B4F9-5A48CE2AA2D8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C6D2E-2C43-43F3-BCA2-8AE75352F0C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25996005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2F3F2F-8F0E-4A42-BB81-88CC00B39934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12990-30BD-4E8D-8820-21BC486ADAE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33838931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16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3" y="987427"/>
            <a:ext cx="4629149" cy="4873625"/>
          </a:xfrm>
        </p:spPr>
        <p:txBody>
          <a:bodyPr/>
          <a:lstStyle>
            <a:lvl1pPr>
              <a:defRPr sz="2162"/>
            </a:lvl1pPr>
            <a:lvl2pPr>
              <a:defRPr sz="1892"/>
            </a:lvl2pPr>
            <a:lvl3pPr>
              <a:defRPr sz="1622"/>
            </a:lvl3pPr>
            <a:lvl4pPr>
              <a:defRPr sz="1352"/>
            </a:lvl4pPr>
            <a:lvl5pPr>
              <a:defRPr sz="1352"/>
            </a:lvl5pPr>
            <a:lvl6pPr>
              <a:defRPr sz="1352"/>
            </a:lvl6pPr>
            <a:lvl7pPr>
              <a:defRPr sz="1352"/>
            </a:lvl7pPr>
            <a:lvl8pPr>
              <a:defRPr sz="1352"/>
            </a:lvl8pPr>
            <a:lvl9pPr>
              <a:defRPr sz="1352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9"/>
          </a:xfrm>
        </p:spPr>
        <p:txBody>
          <a:bodyPr/>
          <a:lstStyle>
            <a:lvl1pPr marL="0" indent="0">
              <a:buNone/>
              <a:defRPr sz="1080"/>
            </a:lvl1pPr>
            <a:lvl2pPr marL="308816" indent="0">
              <a:buNone/>
              <a:defRPr sz="945"/>
            </a:lvl2pPr>
            <a:lvl3pPr marL="617631" indent="0">
              <a:buNone/>
              <a:defRPr sz="810"/>
            </a:lvl3pPr>
            <a:lvl4pPr marL="926447" indent="0">
              <a:buNone/>
              <a:defRPr sz="675"/>
            </a:lvl4pPr>
            <a:lvl5pPr marL="1235264" indent="0">
              <a:buNone/>
              <a:defRPr sz="675"/>
            </a:lvl5pPr>
            <a:lvl6pPr marL="1544079" indent="0">
              <a:buNone/>
              <a:defRPr sz="675"/>
            </a:lvl6pPr>
            <a:lvl7pPr marL="1852895" indent="0">
              <a:buNone/>
              <a:defRPr sz="675"/>
            </a:lvl7pPr>
            <a:lvl8pPr marL="2161710" indent="0">
              <a:buNone/>
              <a:defRPr sz="675"/>
            </a:lvl8pPr>
            <a:lvl9pPr marL="2470526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52680B-4CCE-4994-9F7F-2F8E711FBF09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925FEE-2F2F-413A-85BF-FC93BFC4381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11169963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4A0D36-9D16-4353-8CE2-3C547E32C2AE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06892-3C2D-4B2F-8FAC-99FD5D10C92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18560466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16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3" y="987427"/>
            <a:ext cx="4629149" cy="4873625"/>
          </a:xfrm>
        </p:spPr>
        <p:txBody>
          <a:bodyPr/>
          <a:lstStyle>
            <a:lvl1pPr marL="0" indent="0">
              <a:buNone/>
              <a:defRPr sz="2162"/>
            </a:lvl1pPr>
            <a:lvl2pPr marL="308816" indent="0">
              <a:buNone/>
              <a:defRPr sz="1892"/>
            </a:lvl2pPr>
            <a:lvl3pPr marL="617631" indent="0">
              <a:buNone/>
              <a:defRPr sz="1622"/>
            </a:lvl3pPr>
            <a:lvl4pPr marL="926447" indent="0">
              <a:buNone/>
              <a:defRPr sz="1352"/>
            </a:lvl4pPr>
            <a:lvl5pPr marL="1235264" indent="0">
              <a:buNone/>
              <a:defRPr sz="1352"/>
            </a:lvl5pPr>
            <a:lvl6pPr marL="1544079" indent="0">
              <a:buNone/>
              <a:defRPr sz="1352"/>
            </a:lvl6pPr>
            <a:lvl7pPr marL="1852895" indent="0">
              <a:buNone/>
              <a:defRPr sz="1352"/>
            </a:lvl7pPr>
            <a:lvl8pPr marL="2161710" indent="0">
              <a:buNone/>
              <a:defRPr sz="1352"/>
            </a:lvl8pPr>
            <a:lvl9pPr marL="2470526" indent="0">
              <a:buNone/>
              <a:defRPr sz="1352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9"/>
          </a:xfrm>
        </p:spPr>
        <p:txBody>
          <a:bodyPr/>
          <a:lstStyle>
            <a:lvl1pPr marL="0" indent="0">
              <a:buNone/>
              <a:defRPr sz="1080"/>
            </a:lvl1pPr>
            <a:lvl2pPr marL="308816" indent="0">
              <a:buNone/>
              <a:defRPr sz="945"/>
            </a:lvl2pPr>
            <a:lvl3pPr marL="617631" indent="0">
              <a:buNone/>
              <a:defRPr sz="810"/>
            </a:lvl3pPr>
            <a:lvl4pPr marL="926447" indent="0">
              <a:buNone/>
              <a:defRPr sz="675"/>
            </a:lvl4pPr>
            <a:lvl5pPr marL="1235264" indent="0">
              <a:buNone/>
              <a:defRPr sz="675"/>
            </a:lvl5pPr>
            <a:lvl6pPr marL="1544079" indent="0">
              <a:buNone/>
              <a:defRPr sz="675"/>
            </a:lvl6pPr>
            <a:lvl7pPr marL="1852895" indent="0">
              <a:buNone/>
              <a:defRPr sz="675"/>
            </a:lvl7pPr>
            <a:lvl8pPr marL="2161710" indent="0">
              <a:buNone/>
              <a:defRPr sz="675"/>
            </a:lvl8pPr>
            <a:lvl9pPr marL="2470526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B7B76C-FCC6-40E0-8165-2BC9030D0D37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89D05-48C0-4B9A-BDC1-1496F9DA92B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91620416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544335-7611-4255-AD9D-B0E6209BF2B6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A2B3E-85BD-4516-9CCC-8C17D556278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55796990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6"/>
            <a:ext cx="1971676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6"/>
            <a:ext cx="5800725" cy="581183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E91DDB-5AE0-4F5B-BCF0-34E3AF2B28B7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80009-F324-46DF-9AF1-58B5E3E821C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44558087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699" cy="2852738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699" cy="1500188"/>
          </a:xfrm>
        </p:spPr>
        <p:txBody>
          <a:bodyPr/>
          <a:lstStyle>
            <a:lvl1pPr marL="0" indent="0">
              <a:buNone/>
              <a:defRPr sz="2300">
                <a:solidFill>
                  <a:schemeClr val="tx1"/>
                </a:solidFill>
              </a:defRPr>
            </a:lvl1pPr>
            <a:lvl2pPr marL="43649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87299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30948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7459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1824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6189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05547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49197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87E62F-5635-402D-8F4A-9C391F5CB7C6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34B8A-5712-46CB-A226-37F09E21F22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1843347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4"/>
            <a:ext cx="38861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2" y="1825624"/>
            <a:ext cx="38861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5DF789-0850-47DB-9785-6BA784C8E9EF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44985-A42D-49DF-99BC-C44AF948D7E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97164795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8"/>
            <a:ext cx="7886699" cy="13255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3" y="1681163"/>
            <a:ext cx="3868340" cy="82391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6496" indent="0">
              <a:buNone/>
              <a:defRPr sz="1900" b="1"/>
            </a:lvl2pPr>
            <a:lvl3pPr marL="872993" indent="0">
              <a:buNone/>
              <a:defRPr sz="1700" b="1"/>
            </a:lvl3pPr>
            <a:lvl4pPr marL="1309489" indent="0">
              <a:buNone/>
              <a:defRPr sz="1500" b="1"/>
            </a:lvl4pPr>
            <a:lvl5pPr marL="1745987" indent="0">
              <a:buNone/>
              <a:defRPr sz="1500" b="1"/>
            </a:lvl5pPr>
            <a:lvl6pPr marL="2182484" indent="0">
              <a:buNone/>
              <a:defRPr sz="1500" b="1"/>
            </a:lvl6pPr>
            <a:lvl7pPr marL="2618980" indent="0">
              <a:buNone/>
              <a:defRPr sz="1500" b="1"/>
            </a:lvl7pPr>
            <a:lvl8pPr marL="3055476" indent="0">
              <a:buNone/>
              <a:defRPr sz="1500" b="1"/>
            </a:lvl8pPr>
            <a:lvl9pPr marL="3491973" indent="0">
              <a:buNone/>
              <a:defRPr sz="1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3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0" cy="82391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6496" indent="0">
              <a:buNone/>
              <a:defRPr sz="1900" b="1"/>
            </a:lvl2pPr>
            <a:lvl3pPr marL="872993" indent="0">
              <a:buNone/>
              <a:defRPr sz="1700" b="1"/>
            </a:lvl3pPr>
            <a:lvl4pPr marL="1309489" indent="0">
              <a:buNone/>
              <a:defRPr sz="1500" b="1"/>
            </a:lvl4pPr>
            <a:lvl5pPr marL="1745987" indent="0">
              <a:buNone/>
              <a:defRPr sz="1500" b="1"/>
            </a:lvl5pPr>
            <a:lvl6pPr marL="2182484" indent="0">
              <a:buNone/>
              <a:defRPr sz="1500" b="1"/>
            </a:lvl6pPr>
            <a:lvl7pPr marL="2618980" indent="0">
              <a:buNone/>
              <a:defRPr sz="1500" b="1"/>
            </a:lvl7pPr>
            <a:lvl8pPr marL="3055476" indent="0">
              <a:buNone/>
              <a:defRPr sz="1500" b="1"/>
            </a:lvl8pPr>
            <a:lvl9pPr marL="3491973" indent="0">
              <a:buNone/>
              <a:defRPr sz="1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ACBAEF-E581-4B44-BBAC-967359B9AA85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48A64-109B-4C99-98B0-3CB33723F8C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47163880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1DDE77-62E1-475D-A65E-9F82617B3FDB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B2396-8412-4596-81F2-E3473DFEE15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1216146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664A08-7E4E-4E36-A8BF-81AC13E4E7AC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11BB1-51B9-4C9A-93F5-A3569D0A680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3423343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3" y="987428"/>
            <a:ext cx="4629149" cy="48736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9"/>
          </a:xfrm>
        </p:spPr>
        <p:txBody>
          <a:bodyPr/>
          <a:lstStyle>
            <a:lvl1pPr marL="0" indent="0">
              <a:buNone/>
              <a:defRPr sz="1500"/>
            </a:lvl1pPr>
            <a:lvl2pPr marL="436496" indent="0">
              <a:buNone/>
              <a:defRPr sz="1300"/>
            </a:lvl2pPr>
            <a:lvl3pPr marL="872993" indent="0">
              <a:buNone/>
              <a:defRPr sz="1100"/>
            </a:lvl3pPr>
            <a:lvl4pPr marL="1309489" indent="0">
              <a:buNone/>
              <a:defRPr sz="1000"/>
            </a:lvl4pPr>
            <a:lvl5pPr marL="1745987" indent="0">
              <a:buNone/>
              <a:defRPr sz="1000"/>
            </a:lvl5pPr>
            <a:lvl6pPr marL="2182484" indent="0">
              <a:buNone/>
              <a:defRPr sz="1000"/>
            </a:lvl6pPr>
            <a:lvl7pPr marL="2618980" indent="0">
              <a:buNone/>
              <a:defRPr sz="1000"/>
            </a:lvl7pPr>
            <a:lvl8pPr marL="3055476" indent="0">
              <a:buNone/>
              <a:defRPr sz="1000"/>
            </a:lvl8pPr>
            <a:lvl9pPr marL="349197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540FD1-1070-48E9-923F-25319642D44C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D7BF9-412D-423E-A3DF-EDBC9014D49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67987448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3" y="987428"/>
            <a:ext cx="4629149" cy="4873625"/>
          </a:xfrm>
        </p:spPr>
        <p:txBody>
          <a:bodyPr rtlCol="0">
            <a:normAutofit/>
          </a:bodyPr>
          <a:lstStyle>
            <a:lvl1pPr marL="0" indent="0">
              <a:buNone/>
              <a:defRPr sz="3100"/>
            </a:lvl1pPr>
            <a:lvl2pPr marL="436496" indent="0">
              <a:buNone/>
              <a:defRPr sz="2700"/>
            </a:lvl2pPr>
            <a:lvl3pPr marL="872993" indent="0">
              <a:buNone/>
              <a:defRPr sz="2300"/>
            </a:lvl3pPr>
            <a:lvl4pPr marL="1309489" indent="0">
              <a:buNone/>
              <a:defRPr sz="1900"/>
            </a:lvl4pPr>
            <a:lvl5pPr marL="1745987" indent="0">
              <a:buNone/>
              <a:defRPr sz="1900"/>
            </a:lvl5pPr>
            <a:lvl6pPr marL="2182484" indent="0">
              <a:buNone/>
              <a:defRPr sz="1900"/>
            </a:lvl6pPr>
            <a:lvl7pPr marL="2618980" indent="0">
              <a:buNone/>
              <a:defRPr sz="1900"/>
            </a:lvl7pPr>
            <a:lvl8pPr marL="3055476" indent="0">
              <a:buNone/>
              <a:defRPr sz="1900"/>
            </a:lvl8pPr>
            <a:lvl9pPr marL="3491973" indent="0">
              <a:buNone/>
              <a:defRPr sz="19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9"/>
          </a:xfrm>
        </p:spPr>
        <p:txBody>
          <a:bodyPr/>
          <a:lstStyle>
            <a:lvl1pPr marL="0" indent="0">
              <a:buNone/>
              <a:defRPr sz="1500"/>
            </a:lvl1pPr>
            <a:lvl2pPr marL="436496" indent="0">
              <a:buNone/>
              <a:defRPr sz="1300"/>
            </a:lvl2pPr>
            <a:lvl3pPr marL="872993" indent="0">
              <a:buNone/>
              <a:defRPr sz="1100"/>
            </a:lvl3pPr>
            <a:lvl4pPr marL="1309489" indent="0">
              <a:buNone/>
              <a:defRPr sz="1000"/>
            </a:lvl4pPr>
            <a:lvl5pPr marL="1745987" indent="0">
              <a:buNone/>
              <a:defRPr sz="1000"/>
            </a:lvl5pPr>
            <a:lvl6pPr marL="2182484" indent="0">
              <a:buNone/>
              <a:defRPr sz="1000"/>
            </a:lvl6pPr>
            <a:lvl7pPr marL="2618980" indent="0">
              <a:buNone/>
              <a:defRPr sz="1000"/>
            </a:lvl7pPr>
            <a:lvl8pPr marL="3055476" indent="0">
              <a:buNone/>
              <a:defRPr sz="1000"/>
            </a:lvl8pPr>
            <a:lvl9pPr marL="349197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150F79-3CE1-4AB2-9E2B-6B8D1043E273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7031A-97BA-4E87-B957-233297A2415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4158322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45426" tIns="72713" rIns="145426" bIns="727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45426" tIns="72713" rIns="145426" bIns="72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145426" tIns="72713" rIns="145426" bIns="72713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898989"/>
                </a:solidFill>
              </a:defRPr>
            </a:lvl1pPr>
          </a:lstStyle>
          <a:p>
            <a:fld id="{4697566F-B89B-48DF-AA9D-06B8ADE3D4B6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145426" tIns="72713" rIns="145426" bIns="72713" numCol="1" anchor="ctr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898989"/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145426" tIns="72713" rIns="145426" bIns="72713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898989"/>
                </a:solidFill>
              </a:defRPr>
            </a:lvl1pPr>
          </a:lstStyle>
          <a:p>
            <a:fld id="{9E8F25B1-51F3-498F-A50A-B1D1A89BDC26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fade/>
  </p:transition>
  <p:txStyles>
    <p:titleStyle>
      <a:lvl1pPr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2pPr>
      <a:lvl3pPr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3pPr>
      <a:lvl4pPr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4pPr>
      <a:lvl5pPr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5pPr>
      <a:lvl6pPr marL="457200"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6pPr>
      <a:lvl7pPr marL="914400"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7pPr>
      <a:lvl8pPr marL="1371600"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8pPr>
      <a:lvl9pPr marL="1828800"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9pPr>
    </p:titleStyle>
    <p:bodyStyle>
      <a:lvl1pPr marL="217488" indent="-217488" algn="l" defTabSz="871538" rtl="0" eaLnBrk="1" fontAlgn="base" hangingPunct="1">
        <a:lnSpc>
          <a:spcPct val="90000"/>
        </a:lnSpc>
        <a:spcBef>
          <a:spcPts val="950"/>
        </a:spcBef>
        <a:spcAft>
          <a:spcPct val="0"/>
        </a:spcAft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54050" indent="-217488" algn="l" defTabSz="871538" rtl="0" eaLnBrk="1" fontAlgn="base" hangingPunct="1">
        <a:lnSpc>
          <a:spcPct val="90000"/>
        </a:lnSpc>
        <a:spcBef>
          <a:spcPts val="475"/>
        </a:spcBef>
        <a:spcAft>
          <a:spcPct val="0"/>
        </a:spcAft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13" indent="-217488" algn="l" defTabSz="871538" rtl="0" eaLnBrk="1" fontAlgn="base" hangingPunct="1">
        <a:lnSpc>
          <a:spcPct val="90000"/>
        </a:lnSpc>
        <a:spcBef>
          <a:spcPts val="475"/>
        </a:spcBef>
        <a:spcAft>
          <a:spcPct val="0"/>
        </a:spcAft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27175" indent="-217488" algn="l" defTabSz="871538" rtl="0" eaLnBrk="1" fontAlgn="base" hangingPunct="1">
        <a:lnSpc>
          <a:spcPct val="90000"/>
        </a:lnSpc>
        <a:spcBef>
          <a:spcPts val="475"/>
        </a:spcBef>
        <a:spcAft>
          <a:spcPct val="0"/>
        </a:spcAft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963738" indent="-217488" algn="l" defTabSz="871538" rtl="0" eaLnBrk="1" fontAlgn="base" hangingPunct="1">
        <a:lnSpc>
          <a:spcPct val="90000"/>
        </a:lnSpc>
        <a:spcBef>
          <a:spcPts val="475"/>
        </a:spcBef>
        <a:spcAft>
          <a:spcPct val="0"/>
        </a:spcAft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731" indent="-218249" algn="l" defTabSz="872993" rtl="0" eaLnBrk="1" latinLnBrk="0" hangingPunct="1">
        <a:lnSpc>
          <a:spcPct val="90000"/>
        </a:lnSpc>
        <a:spcBef>
          <a:spcPts val="47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37229" indent="-218249" algn="l" defTabSz="872993" rtl="0" eaLnBrk="1" latinLnBrk="0" hangingPunct="1">
        <a:lnSpc>
          <a:spcPct val="90000"/>
        </a:lnSpc>
        <a:spcBef>
          <a:spcPts val="47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73725" indent="-218249" algn="l" defTabSz="872993" rtl="0" eaLnBrk="1" latinLnBrk="0" hangingPunct="1">
        <a:lnSpc>
          <a:spcPct val="90000"/>
        </a:lnSpc>
        <a:spcBef>
          <a:spcPts val="47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710222" indent="-218249" algn="l" defTabSz="872993" rtl="0" eaLnBrk="1" latinLnBrk="0" hangingPunct="1">
        <a:lnSpc>
          <a:spcPct val="90000"/>
        </a:lnSpc>
        <a:spcBef>
          <a:spcPts val="47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6496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2993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9489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45987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82484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18980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55476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91973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898989"/>
                </a:solidFill>
              </a:defRPr>
            </a:lvl1pPr>
          </a:lstStyle>
          <a:p>
            <a:fld id="{4B99CC37-F131-4F58-A04A-FAB009CDC4BF}" type="datetimeFigureOut">
              <a:rPr lang="en-GB" altLang="en-US"/>
              <a:pPr/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898989"/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898989"/>
                </a:solidFill>
              </a:defRPr>
            </a:lvl1pPr>
          </a:lstStyle>
          <a:p>
            <a:fld id="{9F73ECD6-6A87-4271-A1AF-C2613F532E8F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 spd="med">
    <p:fade/>
  </p:transition>
  <p:txStyles>
    <p:titleStyle>
      <a:lvl1pPr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2pPr>
      <a:lvl3pPr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3pPr>
      <a:lvl4pPr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4pPr>
      <a:lvl5pPr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5pPr>
      <a:lvl6pPr marL="457200"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6pPr>
      <a:lvl7pPr marL="914400"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7pPr>
      <a:lvl8pPr marL="1371600"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8pPr>
      <a:lvl9pPr marL="1828800"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9pPr>
    </p:titleStyle>
    <p:bodyStyle>
      <a:lvl1pPr marL="153988" indent="-153988" algn="l" defTabSz="617538" rtl="0" fontAlgn="base">
        <a:lnSpc>
          <a:spcPct val="90000"/>
        </a:lnSpc>
        <a:spcBef>
          <a:spcPts val="6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153988" algn="l" defTabSz="617538" rtl="0" fontAlgn="base">
        <a:lnSpc>
          <a:spcPct val="90000"/>
        </a:lnSpc>
        <a:spcBef>
          <a:spcPts val="338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1525" indent="-153988" algn="l" defTabSz="617538" rtl="0" fontAlgn="base">
        <a:lnSpc>
          <a:spcPct val="90000"/>
        </a:lnSpc>
        <a:spcBef>
          <a:spcPts val="338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153988" algn="l" defTabSz="617538" rtl="0" fontAlgn="base">
        <a:lnSpc>
          <a:spcPct val="90000"/>
        </a:lnSpc>
        <a:spcBef>
          <a:spcPts val="338"/>
        </a:spcBef>
        <a:spcAft>
          <a:spcPct val="0"/>
        </a:spcAft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89063" indent="-153988" algn="l" defTabSz="617538" rtl="0" fontAlgn="base">
        <a:lnSpc>
          <a:spcPct val="90000"/>
        </a:lnSpc>
        <a:spcBef>
          <a:spcPts val="338"/>
        </a:spcBef>
        <a:spcAft>
          <a:spcPct val="0"/>
        </a:spcAft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98486" indent="-154409" algn="l" defTabSz="617631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17" kern="1200">
          <a:solidFill>
            <a:schemeClr val="tx1"/>
          </a:solidFill>
          <a:latin typeface="+mn-lt"/>
          <a:ea typeface="+mn-ea"/>
          <a:cs typeface="+mn-cs"/>
        </a:defRPr>
      </a:lvl6pPr>
      <a:lvl7pPr marL="2007303" indent="-154409" algn="l" defTabSz="617631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17" kern="1200">
          <a:solidFill>
            <a:schemeClr val="tx1"/>
          </a:solidFill>
          <a:latin typeface="+mn-lt"/>
          <a:ea typeface="+mn-ea"/>
          <a:cs typeface="+mn-cs"/>
        </a:defRPr>
      </a:lvl7pPr>
      <a:lvl8pPr marL="2316119" indent="-154409" algn="l" defTabSz="617631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17" kern="1200">
          <a:solidFill>
            <a:schemeClr val="tx1"/>
          </a:solidFill>
          <a:latin typeface="+mn-lt"/>
          <a:ea typeface="+mn-ea"/>
          <a:cs typeface="+mn-cs"/>
        </a:defRPr>
      </a:lvl8pPr>
      <a:lvl9pPr marL="2624934" indent="-154409" algn="l" defTabSz="617631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1pPr>
      <a:lvl2pPr marL="308816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2pPr>
      <a:lvl3pPr marL="617631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3pPr>
      <a:lvl4pPr marL="926447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4pPr>
      <a:lvl5pPr marL="1235264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5pPr>
      <a:lvl6pPr marL="1544079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6pPr>
      <a:lvl7pPr marL="1852895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7pPr>
      <a:lvl8pPr marL="2161710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8pPr>
      <a:lvl9pPr marL="2470526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emf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463" b="-2"/>
          <a:stretch/>
        </p:blipFill>
        <p:spPr>
          <a:xfrm>
            <a:off x="0" y="0"/>
            <a:ext cx="9144000" cy="5904446"/>
          </a:xfrm>
          <a:prstGeom prst="rect">
            <a:avLst/>
          </a:prstGeom>
          <a:effectLst>
            <a:reflection blurRad="6350" stA="44000" endPos="18000" dir="5400000" sy="-100000" algn="bl" rotWithShape="0"/>
          </a:effectLst>
        </p:spPr>
      </p:pic>
      <p:pic>
        <p:nvPicPr>
          <p:cNvPr id="3075" name="Picture 5" descr="C:\Users\Liam\Dropbox (BGD_058)\BGD_058\8_Communications\Logos\transparent logo\GoB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5500" y="787400"/>
            <a:ext cx="14732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6" descr="C:\Users\Liam\Dropbox (BGD_058)\BGD_058\8_Communications\Logos\Logos\Logo_FD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1525" y="862013"/>
            <a:ext cx="102870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C:\Users\Liam\Dropbox (BGD_058)\BGD_058\8_Communications\Logos\Logos\Logo_FD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2150" y="787400"/>
            <a:ext cx="118745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4"/>
          <p:cNvSpPr txBox="1">
            <a:spLocks/>
          </p:cNvSpPr>
          <p:nvPr/>
        </p:nvSpPr>
        <p:spPr>
          <a:xfrm>
            <a:off x="555801" y="2006236"/>
            <a:ext cx="7905750" cy="1991844"/>
          </a:xfrm>
          <a:prstGeom prst="rect">
            <a:avLst/>
          </a:prstGeom>
        </p:spPr>
        <p:txBody>
          <a:bodyPr lIns="218139" tIns="109070" rIns="218139" bIns="109070" anchor="b">
            <a:noAutofit/>
          </a:bodyPr>
          <a:lstStyle>
            <a:lvl1pPr defTabSz="785813"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785813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785813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785813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785813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785813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785813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785813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785813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en-US" sz="3600" b="1" dirty="0">
                <a:solidFill>
                  <a:srgbClr val="000000"/>
                </a:solidFill>
                <a:latin typeface="Bradley Hand ITC" pitchFamily="66" charset="0"/>
              </a:rPr>
              <a:t>Review and operation </a:t>
            </a:r>
          </a:p>
          <a:p>
            <a:pPr algn="ctr">
              <a:lnSpc>
                <a:spcPct val="90000"/>
              </a:lnSpc>
            </a:pPr>
            <a:r>
              <a:rPr lang="en-US" altLang="en-US" sz="3600" b="1" dirty="0">
                <a:solidFill>
                  <a:srgbClr val="000000"/>
                </a:solidFill>
                <a:latin typeface="Bradley Hand ITC" pitchFamily="66" charset="0"/>
              </a:rPr>
              <a:t>of field equipment &amp;</a:t>
            </a:r>
          </a:p>
          <a:p>
            <a:pPr algn="ctr">
              <a:lnSpc>
                <a:spcPct val="90000"/>
              </a:lnSpc>
            </a:pPr>
            <a:r>
              <a:rPr lang="en-US" altLang="en-US" sz="3600" b="1" dirty="0">
                <a:solidFill>
                  <a:srgbClr val="000000"/>
                </a:solidFill>
                <a:latin typeface="Bradley Hand ITC" pitchFamily="66" charset="0"/>
              </a:rPr>
              <a:t>maintenance</a:t>
            </a:r>
            <a:endParaRPr lang="en-GB" altLang="en-US" sz="3600" dirty="0">
              <a:solidFill>
                <a:srgbClr val="000000"/>
              </a:solidFill>
              <a:latin typeface="Calibri Light" pitchFamily="34" charset="0"/>
            </a:endParaRPr>
          </a:p>
        </p:txBody>
      </p:sp>
      <p:pic>
        <p:nvPicPr>
          <p:cNvPr id="3079" name="Picture 4" descr="C:\Users\Liam\Dropbox (BGD_058)\BGD_058\8_Communications\Logos\transparent logo\usaid-logo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3" y="6081713"/>
            <a:ext cx="19621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2888" y="6059488"/>
            <a:ext cx="191611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8575" y="6018213"/>
            <a:ext cx="1030288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3" descr="C:\Users\Liam\Dropbox (BGD_058)\BGD_058\8_Communications\Logos\transparent logo\FAO_logo_Blue_3lines_en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8725" y="5861050"/>
            <a:ext cx="283527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18862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16"/>
          <p:cNvSpPr txBox="1">
            <a:spLocks noChangeArrowheads="1"/>
          </p:cNvSpPr>
          <p:nvPr/>
        </p:nvSpPr>
        <p:spPr bwMode="auto">
          <a:xfrm>
            <a:off x="1507326" y="154415"/>
            <a:ext cx="513115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4000" b="1" dirty="0">
                <a:latin typeface="Bradley Hand ITC" pitchFamily="66" charset="0"/>
              </a:rPr>
              <a:t>6. </a:t>
            </a:r>
            <a:r>
              <a:rPr lang="en-US" alt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Carpenter tape</a:t>
            </a:r>
          </a:p>
        </p:txBody>
      </p:sp>
      <p:sp>
        <p:nvSpPr>
          <p:cNvPr id="4" name="Rectangle 3"/>
          <p:cNvSpPr/>
          <p:nvPr/>
        </p:nvSpPr>
        <p:spPr>
          <a:xfrm>
            <a:off x="340496" y="999384"/>
            <a:ext cx="87891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/>
              <a:t>This used to measures distance between points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The carpenters tape is used in the S Plot and to measure soil depths for example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Open the tape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Fix zero mark of the tape with one object and take the tape to the other object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Take reading and get distance</a:t>
            </a:r>
          </a:p>
        </p:txBody>
      </p:sp>
      <p:pic>
        <p:nvPicPr>
          <p:cNvPr id="5122" name="Picture 2" descr="C:\Users\Falgoonee\Desktop\Tape-meas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2840" y="3536477"/>
            <a:ext cx="2409987" cy="1580506"/>
          </a:xfrm>
          <a:prstGeom prst="rect">
            <a:avLst/>
          </a:prstGeom>
          <a:noFill/>
        </p:spPr>
      </p:pic>
      <p:pic>
        <p:nvPicPr>
          <p:cNvPr id="4098" name="Picture 2" descr="C:\Users\Tasnuva\Desktop\DSC_031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83" y="3536477"/>
            <a:ext cx="2863446" cy="289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742840" y="5222027"/>
            <a:ext cx="5147160" cy="1193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u="sng" dirty="0">
                <a:solidFill>
                  <a:schemeClr val="bg1"/>
                </a:solidFill>
              </a:rPr>
              <a:t>Maintenance: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1"/>
                </a:solidFill>
              </a:rPr>
              <a:t>Use carefully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1"/>
                </a:solidFill>
              </a:rPr>
              <a:t>Don’t apply to much force between two points of the tape.</a:t>
            </a:r>
          </a:p>
        </p:txBody>
      </p:sp>
    </p:spTree>
    <p:extLst>
      <p:ext uri="{BB962C8B-B14F-4D97-AF65-F5344CB8AC3E}">
        <p14:creationId xmlns:p14="http://schemas.microsoft.com/office/powerpoint/2010/main" val="3188615224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11113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16"/>
          <p:cNvSpPr txBox="1">
            <a:spLocks noChangeArrowheads="1"/>
          </p:cNvSpPr>
          <p:nvPr/>
        </p:nvSpPr>
        <p:spPr bwMode="auto">
          <a:xfrm>
            <a:off x="1061050" y="117889"/>
            <a:ext cx="811014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3600" b="1" dirty="0">
                <a:latin typeface="Bradley Hand ITC" pitchFamily="66" charset="0"/>
              </a:rPr>
              <a:t>7. </a:t>
            </a:r>
            <a:r>
              <a:rPr lang="en-US" altLang="en-US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Truepulse</a:t>
            </a:r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 range finder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9816" y="761350"/>
            <a:ext cx="8214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i="1" dirty="0" err="1"/>
              <a:t>Truepulse</a:t>
            </a:r>
            <a:r>
              <a:rPr lang="en-US" sz="2000" b="1" i="1" dirty="0"/>
              <a:t> laser Rangefinder is used to measure distance, slope and height.</a:t>
            </a:r>
          </a:p>
        </p:txBody>
      </p:sp>
      <p:pic>
        <p:nvPicPr>
          <p:cNvPr id="6146" name="Picture 2" descr="C:\Users\Falgoonee\Desktop\trupulse-360-laser-rangefinder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4391" y="4228263"/>
            <a:ext cx="2060832" cy="106008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13099" y="4228263"/>
            <a:ext cx="4727726" cy="25545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u="sng" dirty="0"/>
              <a:t>Maintenance: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Avoid staring directly at the laser beam for prolonged periods.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Never attempt to view the sun through the scope, this can damage your eyes permanently.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Do not expose the instrument to extreme temperatures.</a:t>
            </a:r>
          </a:p>
        </p:txBody>
      </p:sp>
      <p:pic>
        <p:nvPicPr>
          <p:cNvPr id="5122" name="Picture 2" descr="C:\Users\Tasnuva\Desktop\DSC_00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62" y="4228263"/>
            <a:ext cx="2015411" cy="250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Tasnuva\Desktop\DSC_040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4035" y="5417960"/>
            <a:ext cx="2041188" cy="130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702" y="1381126"/>
            <a:ext cx="6062204" cy="2619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95256" y="1381126"/>
            <a:ext cx="252094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Tip</a:t>
            </a:r>
            <a:r>
              <a:rPr lang="en-US" sz="2000" b="1" dirty="0"/>
              <a:t>: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Use the filter and reflector to make sure only the reflector is being targeted.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Ensure the device is calibrated</a:t>
            </a:r>
          </a:p>
        </p:txBody>
      </p:sp>
    </p:spTree>
    <p:extLst>
      <p:ext uri="{BB962C8B-B14F-4D97-AF65-F5344CB8AC3E}">
        <p14:creationId xmlns:p14="http://schemas.microsoft.com/office/powerpoint/2010/main" val="1302481840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16"/>
          <p:cNvSpPr txBox="1">
            <a:spLocks noChangeArrowheads="1"/>
          </p:cNvSpPr>
          <p:nvPr/>
        </p:nvSpPr>
        <p:spPr bwMode="auto">
          <a:xfrm>
            <a:off x="1061050" y="117889"/>
            <a:ext cx="811014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3600" b="1" dirty="0">
                <a:latin typeface="Bradley Hand ITC" pitchFamily="66" charset="0"/>
              </a:rPr>
              <a:t>8. </a:t>
            </a:r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DME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9816" y="761350"/>
            <a:ext cx="8214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i="1" dirty="0"/>
              <a:t>The DME is used to measure horizontal distance</a:t>
            </a:r>
          </a:p>
        </p:txBody>
      </p:sp>
      <p:pic>
        <p:nvPicPr>
          <p:cNvPr id="13" name="Pictur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162" y="4909503"/>
            <a:ext cx="2905125" cy="139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6" name="Picture 4" descr="Image result for DME haglo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510" y="4328160"/>
            <a:ext cx="38100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1373880"/>
            <a:ext cx="61868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It is particularly useful for measuring circular plots.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The DME consists of a transponder (A), the DME (B) and a pole for the transponder to attach to (C)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The DME measures the distance between the DME and the transponder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Only one button is used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Maximum range = 30 m (</a:t>
            </a:r>
            <a:r>
              <a:rPr lang="en-US" sz="2000" dirty="0" err="1"/>
              <a:t>approx</a:t>
            </a:r>
            <a:r>
              <a:rPr lang="en-US" sz="2000" dirty="0"/>
              <a:t>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b="1" dirty="0">
                <a:solidFill>
                  <a:srgbClr val="FF0000"/>
                </a:solidFill>
              </a:rPr>
              <a:t>The DME must be calibrated before use</a:t>
            </a:r>
          </a:p>
        </p:txBody>
      </p:sp>
      <p:pic>
        <p:nvPicPr>
          <p:cNvPr id="3078" name="Picture 6" descr="Image result for DME haglo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260" y="1626553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8387625" y="1746189"/>
            <a:ext cx="5116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(C) </a:t>
            </a:r>
          </a:p>
        </p:txBody>
      </p:sp>
    </p:spTree>
    <p:extLst>
      <p:ext uri="{BB962C8B-B14F-4D97-AF65-F5344CB8AC3E}">
        <p14:creationId xmlns:p14="http://schemas.microsoft.com/office/powerpoint/2010/main" val="1893293259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16"/>
          <p:cNvSpPr txBox="1">
            <a:spLocks noChangeArrowheads="1"/>
          </p:cNvSpPr>
          <p:nvPr/>
        </p:nvSpPr>
        <p:spPr bwMode="auto">
          <a:xfrm>
            <a:off x="1507326" y="154415"/>
            <a:ext cx="513115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3600" b="1" dirty="0">
                <a:latin typeface="Bradley Hand ITC" pitchFamily="66" charset="0"/>
              </a:rPr>
              <a:t>9. </a:t>
            </a:r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Open face Soil augers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5002" y="1924935"/>
            <a:ext cx="78505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Soil Auger is pipe like metallic structure but half portion of this pipe is opened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Augers are inserted vertically into the soil upto a desired level by giving pressure with fixed handle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After attaining desired depth, the auger is twisted around and slowly pull up to get the full core of soil</a:t>
            </a:r>
          </a:p>
        </p:txBody>
      </p:sp>
      <p:pic>
        <p:nvPicPr>
          <p:cNvPr id="7170" name="Picture 2" descr="C:\Users\Tasnuva\Desktop\DSC_01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7724" y="4146246"/>
            <a:ext cx="2031280" cy="101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Tasnuva\Desktop\DSC_024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970" y="5725140"/>
            <a:ext cx="1658934" cy="1070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Tasnuva\Desktop\DSC_022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4654290"/>
            <a:ext cx="1758950" cy="2141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Tasnuva\Desktop\DSC_024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970" y="4565390"/>
            <a:ext cx="1658934" cy="1018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202792" y="5308600"/>
            <a:ext cx="4941208" cy="1484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u="sng" dirty="0">
                <a:solidFill>
                  <a:schemeClr val="bg1"/>
                </a:solidFill>
              </a:rPr>
              <a:t>Maintenance: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1"/>
                </a:solidFill>
              </a:rPr>
              <a:t>Twist the auger slowly otherwise it can bent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1"/>
                </a:solidFill>
              </a:rPr>
              <a:t>After use clean the auger properly 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4842" y="809530"/>
            <a:ext cx="87891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/>
              <a:t>Two types of soil augers are used to take soil samples</a:t>
            </a:r>
          </a:p>
          <a:p>
            <a:pPr marL="749300" lvl="1" indent="-342900">
              <a:buFont typeface="Courier New" panose="02070309020205020404" pitchFamily="49" charset="0"/>
              <a:buChar char="o"/>
            </a:pPr>
            <a:r>
              <a:rPr lang="en-US" sz="2000" dirty="0"/>
              <a:t>Small auger – in all zones except the </a:t>
            </a:r>
            <a:r>
              <a:rPr lang="en-US" sz="2000" dirty="0" err="1"/>
              <a:t>Sundarbans</a:t>
            </a:r>
            <a:r>
              <a:rPr lang="en-US" sz="2000" dirty="0"/>
              <a:t> (depth to 30cm)</a:t>
            </a:r>
          </a:p>
          <a:p>
            <a:pPr marL="749300" lvl="1" indent="-342900">
              <a:buFont typeface="Courier New" panose="02070309020205020404" pitchFamily="49" charset="0"/>
              <a:buChar char="o"/>
            </a:pPr>
            <a:r>
              <a:rPr lang="en-US" sz="2000" dirty="0"/>
              <a:t>Long auger – in the </a:t>
            </a:r>
            <a:r>
              <a:rPr lang="en-US" sz="2000" dirty="0" err="1"/>
              <a:t>Sundarbans</a:t>
            </a:r>
            <a:r>
              <a:rPr lang="en-US" sz="2000" dirty="0"/>
              <a:t> (depth to 1m)</a:t>
            </a:r>
          </a:p>
        </p:txBody>
      </p:sp>
    </p:spTree>
    <p:extLst>
      <p:ext uri="{BB962C8B-B14F-4D97-AF65-F5344CB8AC3E}">
        <p14:creationId xmlns:p14="http://schemas.microsoft.com/office/powerpoint/2010/main" val="596024865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16"/>
          <p:cNvSpPr txBox="1">
            <a:spLocks noChangeArrowheads="1"/>
          </p:cNvSpPr>
          <p:nvPr/>
        </p:nvSpPr>
        <p:spPr bwMode="auto">
          <a:xfrm>
            <a:off x="1507326" y="154415"/>
            <a:ext cx="513115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3600" b="1" dirty="0">
                <a:latin typeface="Bradley Hand ITC" pitchFamily="66" charset="0"/>
              </a:rPr>
              <a:t>10. </a:t>
            </a:r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Soil Cores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4842" y="809530"/>
            <a:ext cx="87891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/>
              <a:t>Soil cores are used to collect bulk density samples</a:t>
            </a:r>
          </a:p>
          <a:p>
            <a:pPr marL="749300" lvl="1" indent="-342900">
              <a:buFont typeface="Courier New" panose="02070309020205020404" pitchFamily="49" charset="0"/>
              <a:buChar char="o"/>
            </a:pPr>
            <a:r>
              <a:rPr lang="en-US" sz="2000" dirty="0"/>
              <a:t>Bulk density provides information about pore space which has implications for plant growth. </a:t>
            </a:r>
          </a:p>
          <a:p>
            <a:pPr marL="749300" lvl="1" indent="-342900">
              <a:buFont typeface="Courier New" panose="02070309020205020404" pitchFamily="49" charset="0"/>
              <a:buChar char="o"/>
            </a:pPr>
            <a:r>
              <a:rPr lang="en-US" sz="2000" dirty="0"/>
              <a:t>The cores are necessary in order to collect a known volume of soil.</a:t>
            </a:r>
          </a:p>
          <a:p>
            <a:pPr marL="749300" lvl="1" indent="-342900">
              <a:buFont typeface="Courier New" panose="02070309020205020404" pitchFamily="49" charset="0"/>
              <a:buChar char="o"/>
            </a:pPr>
            <a:r>
              <a:rPr lang="en-US" sz="2000" dirty="0"/>
              <a:t>A pit is dug to reach the desired depth for the core to be taken.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25" y="2751138"/>
            <a:ext cx="7048500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367994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6">
                <a:lumMod val="60000"/>
                <a:lumOff val="40000"/>
              </a:schemeClr>
            </a:gs>
            <a:gs pos="100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6"/>
          <p:cNvSpPr txBox="1">
            <a:spLocks noChangeArrowheads="1"/>
          </p:cNvSpPr>
          <p:nvPr/>
        </p:nvSpPr>
        <p:spPr bwMode="auto">
          <a:xfrm>
            <a:off x="1507326" y="154415"/>
            <a:ext cx="513115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3600" b="1" dirty="0">
                <a:latin typeface="Bradley Hand ITC" pitchFamily="66" charset="0"/>
              </a:rPr>
              <a:t>11. </a:t>
            </a:r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Maintenance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08001" y="669298"/>
            <a:ext cx="83693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/>
              <a:t>Several ecosystems particularly mangroves are extremely harsh on equipment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/>
              <a:t>All equipment should be cleaned with fresh water and dried with a cloth after every day in the field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/>
              <a:t>This is especially important for steel equipment with screw-on threads; these must be unscrewed and rinsed every day.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/>
              <a:t>Some instruments need battery, so after completing daily works the battery should be removed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/>
              <a:t>When equipment will not be used for an extended period (more than ~3 days), coat the metal parts with a light oil as a protectant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/>
              <a:t>All instruments should be handled carefully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/>
              <a:t>Some instruments are water resistant but not water proof, so if we work in rain then after work the instruments should be dried in sunlight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/>
              <a:t>Before going to the field all necessary instruments should be checked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/>
              <a:t>In case of confusion repetition of measurements can be done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9261727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49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itle 4"/>
          <p:cNvSpPr>
            <a:spLocks noGrp="1"/>
          </p:cNvSpPr>
          <p:nvPr>
            <p:ph type="ctrTitle"/>
          </p:nvPr>
        </p:nvSpPr>
        <p:spPr>
          <a:xfrm>
            <a:off x="0" y="1847850"/>
            <a:ext cx="8780463" cy="1155700"/>
          </a:xfrm>
        </p:spPr>
        <p:txBody>
          <a:bodyPr/>
          <a:lstStyle/>
          <a:p>
            <a:r>
              <a:rPr lang="en-US" altLang="en-US" b="1">
                <a:latin typeface="Bradley Hand ITC" pitchFamily="66" charset="0"/>
              </a:rPr>
              <a:t>Thank you</a:t>
            </a:r>
            <a:endParaRPr lang="en-GB" altLang="en-US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2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2100"/>
            <a:ext cx="2952750" cy="598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" name="29 Rectángulo"/>
          <p:cNvSpPr>
            <a:spLocks noChangeArrowheads="1"/>
          </p:cNvSpPr>
          <p:nvPr/>
        </p:nvSpPr>
        <p:spPr bwMode="auto">
          <a:xfrm>
            <a:off x="3426901" y="1163994"/>
            <a:ext cx="5794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800" b="1" dirty="0">
                <a:cs typeface="Akhbar MT" pitchFamily="2" charset="-78"/>
              </a:rPr>
              <a:t> Introduction</a:t>
            </a:r>
            <a:endParaRPr lang="en-US" altLang="en-US" sz="1800" dirty="0">
              <a:cs typeface="Akhbar MT" pitchFamily="2" charset="-78"/>
            </a:endParaRPr>
          </a:p>
        </p:txBody>
      </p:sp>
      <p:sp>
        <p:nvSpPr>
          <p:cNvPr id="86" name="32 Elipse"/>
          <p:cNvSpPr/>
          <p:nvPr/>
        </p:nvSpPr>
        <p:spPr>
          <a:xfrm>
            <a:off x="3407569" y="1345985"/>
            <a:ext cx="71437" cy="7143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</a:endParaRPr>
          </a:p>
        </p:txBody>
      </p:sp>
      <p:cxnSp>
        <p:nvCxnSpPr>
          <p:cNvPr id="87" name="24 Conector recto"/>
          <p:cNvCxnSpPr/>
          <p:nvPr/>
        </p:nvCxnSpPr>
        <p:spPr>
          <a:xfrm flipV="1">
            <a:off x="2182784" y="1388232"/>
            <a:ext cx="1115501" cy="22986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28 Rectángulo"/>
          <p:cNvSpPr>
            <a:spLocks noChangeArrowheads="1"/>
          </p:cNvSpPr>
          <p:nvPr/>
        </p:nvSpPr>
        <p:spPr bwMode="auto">
          <a:xfrm>
            <a:off x="3787326" y="2097032"/>
            <a:ext cx="5235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800" b="1" dirty="0">
                <a:cs typeface="Akhbar MT" pitchFamily="2" charset="-78"/>
              </a:rPr>
              <a:t>Compass</a:t>
            </a:r>
            <a:endParaRPr lang="en-US" altLang="en-US" sz="1800" dirty="0">
              <a:cs typeface="Akhbar MT" pitchFamily="2" charset="-78"/>
            </a:endParaRPr>
          </a:p>
        </p:txBody>
      </p:sp>
      <p:sp>
        <p:nvSpPr>
          <p:cNvPr id="89" name="35 Elipse"/>
          <p:cNvSpPr/>
          <p:nvPr/>
        </p:nvSpPr>
        <p:spPr>
          <a:xfrm>
            <a:off x="3656081" y="2331351"/>
            <a:ext cx="73025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cxnSp>
        <p:nvCxnSpPr>
          <p:cNvPr id="90" name="38 Conector recto"/>
          <p:cNvCxnSpPr/>
          <p:nvPr/>
        </p:nvCxnSpPr>
        <p:spPr>
          <a:xfrm flipV="1">
            <a:off x="2567498" y="2416089"/>
            <a:ext cx="981357" cy="138719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39 Rectángulo"/>
          <p:cNvSpPr>
            <a:spLocks noChangeArrowheads="1"/>
          </p:cNvSpPr>
          <p:nvPr/>
        </p:nvSpPr>
        <p:spPr bwMode="auto">
          <a:xfrm>
            <a:off x="3950493" y="2578629"/>
            <a:ext cx="48180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800" b="1" dirty="0" err="1">
                <a:cs typeface="Akhbar MT" pitchFamily="2" charset="-78"/>
              </a:rPr>
              <a:t>Suunto</a:t>
            </a:r>
            <a:endParaRPr lang="en-US" altLang="en-US" sz="1800" dirty="0">
              <a:cs typeface="Akhbar MT" pitchFamily="2" charset="-78"/>
            </a:endParaRPr>
          </a:p>
        </p:txBody>
      </p:sp>
      <p:sp>
        <p:nvSpPr>
          <p:cNvPr id="92" name="40 Elipse"/>
          <p:cNvSpPr/>
          <p:nvPr/>
        </p:nvSpPr>
        <p:spPr>
          <a:xfrm>
            <a:off x="3776663" y="2763779"/>
            <a:ext cx="71437" cy="7302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cxnSp>
        <p:nvCxnSpPr>
          <p:cNvPr id="93" name="41 Conector recto"/>
          <p:cNvCxnSpPr/>
          <p:nvPr/>
        </p:nvCxnSpPr>
        <p:spPr>
          <a:xfrm flipV="1">
            <a:off x="2668257" y="2828844"/>
            <a:ext cx="982199" cy="181239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42 Rectángulo"/>
          <p:cNvSpPr>
            <a:spLocks noChangeArrowheads="1"/>
          </p:cNvSpPr>
          <p:nvPr/>
        </p:nvSpPr>
        <p:spPr bwMode="auto">
          <a:xfrm>
            <a:off x="3886200" y="3032881"/>
            <a:ext cx="48180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800" b="1" dirty="0">
                <a:cs typeface="Akhbar MT" pitchFamily="2" charset="-78"/>
              </a:rPr>
              <a:t>GRS densitometer</a:t>
            </a:r>
            <a:endParaRPr lang="en-US" altLang="en-US" sz="1800" dirty="0">
              <a:cs typeface="Akhbar MT" pitchFamily="2" charset="-78"/>
            </a:endParaRPr>
          </a:p>
        </p:txBody>
      </p:sp>
      <p:sp>
        <p:nvSpPr>
          <p:cNvPr id="95" name="43 Elipse"/>
          <p:cNvSpPr/>
          <p:nvPr/>
        </p:nvSpPr>
        <p:spPr>
          <a:xfrm>
            <a:off x="3725866" y="3146387"/>
            <a:ext cx="73025" cy="71437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cxnSp>
        <p:nvCxnSpPr>
          <p:cNvPr id="96" name="44 Conector recto"/>
          <p:cNvCxnSpPr/>
          <p:nvPr/>
        </p:nvCxnSpPr>
        <p:spPr>
          <a:xfrm flipV="1">
            <a:off x="2707211" y="3264329"/>
            <a:ext cx="841644" cy="115968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45 Rectángulo"/>
          <p:cNvSpPr>
            <a:spLocks noChangeArrowheads="1"/>
          </p:cNvSpPr>
          <p:nvPr/>
        </p:nvSpPr>
        <p:spPr bwMode="auto">
          <a:xfrm>
            <a:off x="4023891" y="3503333"/>
            <a:ext cx="4816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800" b="1" dirty="0">
                <a:cs typeface="Akhbar MT" pitchFamily="2" charset="-78"/>
              </a:rPr>
              <a:t>Diameter tape / C</a:t>
            </a:r>
            <a:r>
              <a:rPr lang="en-US" sz="1800" b="1" dirty="0"/>
              <a:t>arpenter tape</a:t>
            </a:r>
            <a:endParaRPr lang="en-US" altLang="en-US" sz="1800" dirty="0">
              <a:cs typeface="Akhbar MT" pitchFamily="2" charset="-78"/>
            </a:endParaRPr>
          </a:p>
        </p:txBody>
      </p:sp>
      <p:sp>
        <p:nvSpPr>
          <p:cNvPr id="98" name="46 Elipse"/>
          <p:cNvSpPr/>
          <p:nvPr/>
        </p:nvSpPr>
        <p:spPr>
          <a:xfrm>
            <a:off x="3823576" y="3646647"/>
            <a:ext cx="71437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cxnSp>
        <p:nvCxnSpPr>
          <p:cNvPr id="99" name="47 Conector recto"/>
          <p:cNvCxnSpPr/>
          <p:nvPr/>
        </p:nvCxnSpPr>
        <p:spPr>
          <a:xfrm flipV="1">
            <a:off x="2700139" y="3789398"/>
            <a:ext cx="992454" cy="83267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22 Conector recto"/>
          <p:cNvCxnSpPr/>
          <p:nvPr/>
        </p:nvCxnSpPr>
        <p:spPr>
          <a:xfrm flipH="1" flipV="1">
            <a:off x="28545" y="1595023"/>
            <a:ext cx="2154239" cy="13908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23 Conector recto"/>
          <p:cNvCxnSpPr/>
          <p:nvPr/>
        </p:nvCxnSpPr>
        <p:spPr>
          <a:xfrm flipH="1">
            <a:off x="44449" y="2565400"/>
            <a:ext cx="2559051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25 Conector recto"/>
          <p:cNvCxnSpPr/>
          <p:nvPr/>
        </p:nvCxnSpPr>
        <p:spPr>
          <a:xfrm flipH="1">
            <a:off x="5272" y="3060619"/>
            <a:ext cx="2562226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26 Conector recto"/>
          <p:cNvCxnSpPr/>
          <p:nvPr/>
        </p:nvCxnSpPr>
        <p:spPr>
          <a:xfrm flipH="1">
            <a:off x="73513" y="3351161"/>
            <a:ext cx="2562225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27 Conector recto"/>
          <p:cNvCxnSpPr/>
          <p:nvPr/>
        </p:nvCxnSpPr>
        <p:spPr>
          <a:xfrm flipH="1" flipV="1">
            <a:off x="14806" y="3841107"/>
            <a:ext cx="2420939" cy="36513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45 Rectángulo"/>
          <p:cNvSpPr>
            <a:spLocks noChangeArrowheads="1"/>
          </p:cNvSpPr>
          <p:nvPr/>
        </p:nvSpPr>
        <p:spPr bwMode="auto">
          <a:xfrm>
            <a:off x="4023890" y="4056348"/>
            <a:ext cx="4816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800" b="1" dirty="0">
                <a:cs typeface="Akhbar MT" pitchFamily="2" charset="-78"/>
              </a:rPr>
              <a:t>DME</a:t>
            </a:r>
          </a:p>
        </p:txBody>
      </p:sp>
      <p:sp>
        <p:nvSpPr>
          <p:cNvPr id="106" name="46 Elipse"/>
          <p:cNvSpPr/>
          <p:nvPr/>
        </p:nvSpPr>
        <p:spPr>
          <a:xfrm>
            <a:off x="2886531" y="5865243"/>
            <a:ext cx="71437" cy="7143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cxnSp>
        <p:nvCxnSpPr>
          <p:cNvPr id="107" name="47 Conector recto"/>
          <p:cNvCxnSpPr/>
          <p:nvPr/>
        </p:nvCxnSpPr>
        <p:spPr>
          <a:xfrm>
            <a:off x="2454062" y="4244002"/>
            <a:ext cx="938213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27 Conector recto"/>
          <p:cNvCxnSpPr/>
          <p:nvPr/>
        </p:nvCxnSpPr>
        <p:spPr>
          <a:xfrm flipH="1">
            <a:off x="38542" y="4243039"/>
            <a:ext cx="2154239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27 Conector recto"/>
          <p:cNvCxnSpPr/>
          <p:nvPr/>
        </p:nvCxnSpPr>
        <p:spPr>
          <a:xfrm flipH="1">
            <a:off x="-2246" y="5118941"/>
            <a:ext cx="1747327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27 Conector recto"/>
          <p:cNvCxnSpPr/>
          <p:nvPr/>
        </p:nvCxnSpPr>
        <p:spPr>
          <a:xfrm flipH="1">
            <a:off x="28545" y="4730422"/>
            <a:ext cx="1905001" cy="11113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47 Conector recto"/>
          <p:cNvCxnSpPr/>
          <p:nvPr/>
        </p:nvCxnSpPr>
        <p:spPr>
          <a:xfrm>
            <a:off x="1812414" y="5129734"/>
            <a:ext cx="1179513" cy="6350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47 Conector recto"/>
          <p:cNvCxnSpPr/>
          <p:nvPr/>
        </p:nvCxnSpPr>
        <p:spPr>
          <a:xfrm>
            <a:off x="2193528" y="4742620"/>
            <a:ext cx="1108075" cy="4763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45 Rectángulo"/>
          <p:cNvSpPr>
            <a:spLocks noChangeArrowheads="1"/>
          </p:cNvSpPr>
          <p:nvPr/>
        </p:nvSpPr>
        <p:spPr bwMode="auto">
          <a:xfrm>
            <a:off x="3774203" y="4522819"/>
            <a:ext cx="4816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800" b="1" dirty="0" err="1">
                <a:cs typeface="Akhbar MT" pitchFamily="2" charset="-78"/>
              </a:rPr>
              <a:t>Truepulse</a:t>
            </a:r>
            <a:r>
              <a:rPr lang="en-US" altLang="en-US" sz="1800" b="1" dirty="0">
                <a:cs typeface="Akhbar MT" pitchFamily="2" charset="-78"/>
              </a:rPr>
              <a:t> range finder  </a:t>
            </a:r>
            <a:endParaRPr lang="en-US" sz="1800" b="1" dirty="0"/>
          </a:p>
        </p:txBody>
      </p:sp>
      <p:sp>
        <p:nvSpPr>
          <p:cNvPr id="115" name="45 Rectángulo"/>
          <p:cNvSpPr>
            <a:spLocks noChangeArrowheads="1"/>
          </p:cNvSpPr>
          <p:nvPr/>
        </p:nvSpPr>
        <p:spPr bwMode="auto">
          <a:xfrm>
            <a:off x="3426901" y="4977070"/>
            <a:ext cx="4816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800" b="1" dirty="0">
                <a:cs typeface="Akhbar MT" pitchFamily="2" charset="-78"/>
              </a:rPr>
              <a:t>Soil augers and Soil Cores</a:t>
            </a:r>
          </a:p>
        </p:txBody>
      </p:sp>
      <p:sp>
        <p:nvSpPr>
          <p:cNvPr id="4130" name="TextBox 117"/>
          <p:cNvSpPr txBox="1">
            <a:spLocks noChangeArrowheads="1"/>
          </p:cNvSpPr>
          <p:nvPr/>
        </p:nvSpPr>
        <p:spPr bwMode="auto">
          <a:xfrm>
            <a:off x="1752600" y="381000"/>
            <a:ext cx="70104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5000" b="1" dirty="0">
                <a:latin typeface="Bradley Hand ITC" pitchFamily="66" charset="0"/>
              </a:rPr>
              <a:t>Content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1905000" y="1138238"/>
            <a:ext cx="7239000" cy="46037"/>
          </a:xfrm>
          <a:prstGeom prst="rect">
            <a:avLst/>
          </a:prstGeom>
          <a:solidFill>
            <a:srgbClr val="00644F"/>
          </a:solidFill>
          <a:ln>
            <a:solidFill>
              <a:srgbClr val="0064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  <p:cxnSp>
        <p:nvCxnSpPr>
          <p:cNvPr id="36" name="22 Conector recto"/>
          <p:cNvCxnSpPr/>
          <p:nvPr/>
        </p:nvCxnSpPr>
        <p:spPr>
          <a:xfrm flipH="1">
            <a:off x="43656" y="5816045"/>
            <a:ext cx="793252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46 Elipse"/>
          <p:cNvSpPr/>
          <p:nvPr/>
        </p:nvSpPr>
        <p:spPr>
          <a:xfrm>
            <a:off x="3714312" y="4229995"/>
            <a:ext cx="69993" cy="6158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cxnSp>
        <p:nvCxnSpPr>
          <p:cNvPr id="44" name="47 Conector recto"/>
          <p:cNvCxnSpPr/>
          <p:nvPr/>
        </p:nvCxnSpPr>
        <p:spPr>
          <a:xfrm>
            <a:off x="1034389" y="5816045"/>
            <a:ext cx="1708165" cy="6350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46 Elipse"/>
          <p:cNvSpPr/>
          <p:nvPr/>
        </p:nvSpPr>
        <p:spPr>
          <a:xfrm>
            <a:off x="3228628" y="5116610"/>
            <a:ext cx="100450" cy="6158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sp>
        <p:nvSpPr>
          <p:cNvPr id="49" name="45 Rectángulo"/>
          <p:cNvSpPr>
            <a:spLocks noChangeArrowheads="1"/>
          </p:cNvSpPr>
          <p:nvPr/>
        </p:nvSpPr>
        <p:spPr bwMode="auto">
          <a:xfrm>
            <a:off x="3058176" y="5650782"/>
            <a:ext cx="4816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800" b="1" dirty="0">
                <a:cs typeface="Akhbar MT" pitchFamily="2" charset="-78"/>
              </a:rPr>
              <a:t>Maintenance</a:t>
            </a:r>
          </a:p>
        </p:txBody>
      </p:sp>
      <p:sp>
        <p:nvSpPr>
          <p:cNvPr id="46" name="46 Elipse"/>
          <p:cNvSpPr/>
          <p:nvPr/>
        </p:nvSpPr>
        <p:spPr>
          <a:xfrm>
            <a:off x="3510486" y="4676082"/>
            <a:ext cx="102198" cy="6158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sp>
        <p:nvSpPr>
          <p:cNvPr id="50" name="46 Elipse"/>
          <p:cNvSpPr/>
          <p:nvPr/>
        </p:nvSpPr>
        <p:spPr>
          <a:xfrm>
            <a:off x="3733206" y="1982150"/>
            <a:ext cx="102198" cy="6158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cxnSp>
        <p:nvCxnSpPr>
          <p:cNvPr id="51" name="47 Conector recto"/>
          <p:cNvCxnSpPr/>
          <p:nvPr/>
        </p:nvCxnSpPr>
        <p:spPr>
          <a:xfrm flipV="1">
            <a:off x="2447003" y="2014482"/>
            <a:ext cx="1157953" cy="211362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27 Conector recto"/>
          <p:cNvCxnSpPr/>
          <p:nvPr/>
        </p:nvCxnSpPr>
        <p:spPr>
          <a:xfrm flipH="1">
            <a:off x="59663" y="2271149"/>
            <a:ext cx="2154239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45 Rectángulo"/>
          <p:cNvSpPr>
            <a:spLocks noChangeArrowheads="1"/>
          </p:cNvSpPr>
          <p:nvPr/>
        </p:nvSpPr>
        <p:spPr bwMode="auto">
          <a:xfrm>
            <a:off x="3946210" y="1797557"/>
            <a:ext cx="4816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800" b="1" dirty="0">
                <a:cs typeface="Akhbar MT" pitchFamily="2" charset="-78"/>
              </a:rPr>
              <a:t>GPS</a:t>
            </a:r>
          </a:p>
        </p:txBody>
      </p:sp>
      <p:cxnSp>
        <p:nvCxnSpPr>
          <p:cNvPr id="54" name="22 Conector recto"/>
          <p:cNvCxnSpPr/>
          <p:nvPr/>
        </p:nvCxnSpPr>
        <p:spPr>
          <a:xfrm flipH="1" flipV="1">
            <a:off x="38542" y="1947995"/>
            <a:ext cx="2154239" cy="13908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47 Conector recto"/>
          <p:cNvCxnSpPr/>
          <p:nvPr/>
        </p:nvCxnSpPr>
        <p:spPr>
          <a:xfrm flipV="1">
            <a:off x="2311146" y="1763311"/>
            <a:ext cx="1237709" cy="179908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46 Elipse"/>
          <p:cNvSpPr/>
          <p:nvPr/>
        </p:nvSpPr>
        <p:spPr>
          <a:xfrm>
            <a:off x="3660181" y="1669505"/>
            <a:ext cx="102198" cy="6158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sp>
        <p:nvSpPr>
          <p:cNvPr id="58" name="45 Rectángulo"/>
          <p:cNvSpPr>
            <a:spLocks noChangeArrowheads="1"/>
          </p:cNvSpPr>
          <p:nvPr/>
        </p:nvSpPr>
        <p:spPr bwMode="auto">
          <a:xfrm>
            <a:off x="3886200" y="1482527"/>
            <a:ext cx="4816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800" b="1" dirty="0">
                <a:cs typeface="Akhbar MT" pitchFamily="2" charset="-78"/>
              </a:rPr>
              <a:t>Tablet </a:t>
            </a:r>
          </a:p>
        </p:txBody>
      </p:sp>
      <p:cxnSp>
        <p:nvCxnSpPr>
          <p:cNvPr id="69" name="27 Conector recto"/>
          <p:cNvCxnSpPr/>
          <p:nvPr/>
        </p:nvCxnSpPr>
        <p:spPr>
          <a:xfrm flipH="1" flipV="1">
            <a:off x="-21404" y="5483376"/>
            <a:ext cx="1497779" cy="16276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47 Conector recto"/>
          <p:cNvCxnSpPr/>
          <p:nvPr/>
        </p:nvCxnSpPr>
        <p:spPr>
          <a:xfrm>
            <a:off x="1497779" y="5483376"/>
            <a:ext cx="1194845" cy="21263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46 Elipse"/>
          <p:cNvSpPr/>
          <p:nvPr/>
        </p:nvSpPr>
        <p:spPr>
          <a:xfrm>
            <a:off x="2852300" y="5478724"/>
            <a:ext cx="100450" cy="6158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sp>
        <p:nvSpPr>
          <p:cNvPr id="74" name="45 Rectángulo"/>
          <p:cNvSpPr>
            <a:spLocks noChangeArrowheads="1"/>
          </p:cNvSpPr>
          <p:nvPr/>
        </p:nvSpPr>
        <p:spPr bwMode="auto">
          <a:xfrm>
            <a:off x="3058176" y="5314986"/>
            <a:ext cx="4816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800" b="1" dirty="0">
                <a:cs typeface="Akhbar MT" pitchFamily="2" charset="-78"/>
              </a:rPr>
              <a:t>Soil Cores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50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00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3500"/>
                            </p:stCondLst>
                            <p:childTnLst>
                              <p:par>
                                <p:cTn id="1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4000"/>
                            </p:stCondLst>
                            <p:childTnLst>
                              <p:par>
                                <p:cTn id="1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4500"/>
                            </p:stCondLst>
                            <p:childTnLst>
                              <p:par>
                                <p:cTn id="1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000"/>
                            </p:stCondLst>
                            <p:childTnLst>
                              <p:par>
                                <p:cTn id="1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500"/>
                            </p:stCondLst>
                            <p:childTnLst>
                              <p:par>
                                <p:cTn id="1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000"/>
                            </p:stCondLst>
                            <p:childTnLst>
                              <p:par>
                                <p:cTn id="1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500"/>
                            </p:stCondLst>
                            <p:childTnLst>
                              <p:par>
                                <p:cTn id="1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3000"/>
                            </p:stCondLst>
                            <p:childTnLst>
                              <p:par>
                                <p:cTn id="1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500"/>
                            </p:stCondLst>
                            <p:childTnLst>
                              <p:par>
                                <p:cTn id="1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 animBg="1"/>
      <p:bldP spid="88" grpId="0"/>
      <p:bldP spid="89" grpId="0" animBg="1"/>
      <p:bldP spid="91" grpId="0"/>
      <p:bldP spid="92" grpId="0" animBg="1"/>
      <p:bldP spid="94" grpId="0"/>
      <p:bldP spid="95" grpId="0" animBg="1"/>
      <p:bldP spid="97" grpId="0"/>
      <p:bldP spid="98" grpId="0" animBg="1"/>
      <p:bldP spid="105" grpId="0"/>
      <p:bldP spid="106" grpId="0" animBg="1"/>
      <p:bldP spid="114" grpId="0"/>
      <p:bldP spid="115" grpId="0"/>
      <p:bldP spid="41" grpId="0" animBg="1"/>
      <p:bldP spid="48" grpId="0" animBg="1"/>
      <p:bldP spid="49" grpId="0"/>
      <p:bldP spid="46" grpId="0" animBg="1"/>
      <p:bldP spid="50" grpId="0" animBg="1"/>
      <p:bldP spid="53" grpId="0"/>
      <p:bldP spid="57" grpId="0" animBg="1"/>
      <p:bldP spid="58" grpId="0"/>
      <p:bldP spid="73" grpId="0" animBg="1"/>
      <p:bldP spid="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11113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08547" y="365125"/>
            <a:ext cx="8726906" cy="562923"/>
          </a:xfrm>
        </p:spPr>
        <p:txBody>
          <a:bodyPr/>
          <a:lstStyle/>
          <a:p>
            <a:r>
              <a:rPr lang="en-US" sz="4000" b="1" dirty="0"/>
              <a:t>1</a:t>
            </a:r>
            <a:r>
              <a:rPr lang="en-US" sz="3600" b="1" dirty="0"/>
              <a:t>.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Introduction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3412" y="886275"/>
            <a:ext cx="7860780" cy="5432638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Correct use of instruments and proper data recording are key indicators of a good inventory work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The team leader is responsible for the preparation and maintenance of the equipment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All equipment should be tagged with well marked 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Check the condition of the equipment before going to the field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Proper care and maintenance of the equipment must be ensured</a:t>
            </a:r>
          </a:p>
        </p:txBody>
      </p:sp>
    </p:spTree>
    <p:extLst>
      <p:ext uri="{BB962C8B-B14F-4D97-AF65-F5344CB8AC3E}">
        <p14:creationId xmlns:p14="http://schemas.microsoft.com/office/powerpoint/2010/main" val="1862209923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2" y="8008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77032" y="992820"/>
            <a:ext cx="822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/>
              <a:t>The Tablet is uses to:</a:t>
            </a:r>
          </a:p>
          <a:p>
            <a:pPr marL="749300" lvl="1" indent="-342900" algn="just">
              <a:buFont typeface="Courier New" panose="02070309020205020404" pitchFamily="49" charset="0"/>
              <a:buChar char="o"/>
            </a:pPr>
            <a:r>
              <a:rPr lang="en-US" sz="2000" dirty="0"/>
              <a:t>Record field data </a:t>
            </a:r>
          </a:p>
          <a:p>
            <a:pPr marL="749300" lvl="1" indent="-342900" algn="just">
              <a:buFont typeface="Courier New" panose="02070309020205020404" pitchFamily="49" charset="0"/>
              <a:buChar char="o"/>
            </a:pPr>
            <a:r>
              <a:rPr lang="en-US" sz="2000" dirty="0"/>
              <a:t>Export field data to the BFI Unit</a:t>
            </a:r>
          </a:p>
        </p:txBody>
      </p:sp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1061050" y="117889"/>
            <a:ext cx="811014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3600" b="1" dirty="0">
                <a:latin typeface="Bradley Hand ITC" pitchFamily="66" charset="0"/>
              </a:rPr>
              <a:t>1. </a:t>
            </a:r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Tablet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9701" y="5060712"/>
            <a:ext cx="5359399" cy="1015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u="sng" dirty="0"/>
              <a:t>Maintenance: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1"/>
                </a:solidFill>
              </a:rPr>
              <a:t>Batteries should be charged </a:t>
            </a:r>
            <a:r>
              <a:rPr lang="en-US" sz="2000" b="1" dirty="0">
                <a:solidFill>
                  <a:srgbClr val="FF0000"/>
                </a:solidFill>
              </a:rPr>
              <a:t>every night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1"/>
                </a:solidFill>
              </a:rPr>
              <a:t>The device should be switched off after use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925" y="2377968"/>
            <a:ext cx="3279775" cy="4214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77032" y="2601802"/>
            <a:ext cx="47267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/>
              <a:t>Tip: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The device should be held this way to make data entry easier. The screen rotation can be locked by pressing the button on the side (near the thumb).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Turn on Airplane mode to save battery during daily use </a:t>
            </a:r>
          </a:p>
        </p:txBody>
      </p:sp>
      <p:sp>
        <p:nvSpPr>
          <p:cNvPr id="6" name="Right Arrow 5"/>
          <p:cNvSpPr/>
          <p:nvPr/>
        </p:nvSpPr>
        <p:spPr>
          <a:xfrm>
            <a:off x="5003800" y="3276600"/>
            <a:ext cx="495300" cy="9025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83858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162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77032" y="764220"/>
            <a:ext cx="8229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/>
              <a:t>The GPS unit is used to:</a:t>
            </a:r>
          </a:p>
          <a:p>
            <a:pPr marL="749300" lvl="1" indent="-342900" algn="just">
              <a:buFont typeface="Courier New" panose="02070309020205020404" pitchFamily="49" charset="0"/>
              <a:buChar char="o"/>
            </a:pPr>
            <a:r>
              <a:rPr lang="en-US" sz="2000" dirty="0"/>
              <a:t>Navigate to the plot location </a:t>
            </a:r>
          </a:p>
          <a:p>
            <a:pPr marL="749300" lvl="1" indent="-342900" algn="just">
              <a:buFont typeface="Courier New" panose="02070309020205020404" pitchFamily="49" charset="0"/>
              <a:buChar char="o"/>
            </a:pPr>
            <a:r>
              <a:rPr lang="en-US" sz="2000" dirty="0"/>
              <a:t>Record coordinates of reference points.</a:t>
            </a:r>
          </a:p>
          <a:p>
            <a:pPr marL="749300" lvl="1" indent="-342900" algn="just">
              <a:buFont typeface="Courier New" panose="02070309020205020404" pitchFamily="49" charset="0"/>
              <a:buChar char="o"/>
            </a:pPr>
            <a:r>
              <a:rPr lang="en-US" sz="2000" dirty="0"/>
              <a:t>Determining location of subplots if Plot Centre is not accessible</a:t>
            </a:r>
          </a:p>
          <a:p>
            <a:pPr marL="1155700" lvl="2" indent="-342900" algn="just">
              <a:buFont typeface="Courier New" panose="02070309020205020404" pitchFamily="49" charset="0"/>
              <a:buChar char="o"/>
            </a:pPr>
            <a:r>
              <a:rPr lang="en-US" sz="2000" dirty="0"/>
              <a:t>Note: Plot coordinates are only provided for plot </a:t>
            </a:r>
            <a:r>
              <a:rPr lang="en-US" sz="2000" dirty="0" err="1"/>
              <a:t>centre</a:t>
            </a:r>
            <a:r>
              <a:rPr lang="en-US" sz="2000" dirty="0"/>
              <a:t>. In case  plots </a:t>
            </a:r>
            <a:r>
              <a:rPr lang="en-US" sz="2000" dirty="0" err="1"/>
              <a:t>centre</a:t>
            </a:r>
            <a:r>
              <a:rPr lang="en-US" sz="2000" dirty="0"/>
              <a:t> is not accessible (</a:t>
            </a:r>
            <a:r>
              <a:rPr lang="en-US" sz="2000" dirty="0" err="1"/>
              <a:t>eg</a:t>
            </a:r>
            <a:r>
              <a:rPr lang="en-US" sz="2000" dirty="0"/>
              <a:t>: under water) the distance and bearing function on the GPS can be used. </a:t>
            </a:r>
          </a:p>
        </p:txBody>
      </p:sp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1061050" y="117889"/>
            <a:ext cx="811014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3600" b="1" dirty="0">
                <a:latin typeface="Bradley Hand ITC" pitchFamily="66" charset="0"/>
              </a:rPr>
              <a:t>2. </a:t>
            </a:r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GPS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065" y="3424049"/>
            <a:ext cx="3413125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7390" y="5378212"/>
            <a:ext cx="5524499" cy="1323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u="sng" dirty="0"/>
              <a:t>Maintenance: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1"/>
                </a:solidFill>
              </a:rPr>
              <a:t>Batteries should be remove after use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1"/>
                </a:solidFill>
              </a:rPr>
              <a:t>Batteries should be charged every evening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1"/>
                </a:solidFill>
              </a:rPr>
              <a:t>The device should be switched off after use</a:t>
            </a:r>
            <a:r>
              <a:rPr lang="en-US" sz="20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-4920" y="3026347"/>
            <a:ext cx="53311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0" algn="just"/>
            <a:r>
              <a:rPr lang="en-US" sz="2000" i="1" u="sng" dirty="0"/>
              <a:t>All coordinates are to be taken with the GPS. The tablet is not used to record coordinates because it is not accurate enough </a:t>
            </a:r>
          </a:p>
        </p:txBody>
      </p:sp>
      <p:sp>
        <p:nvSpPr>
          <p:cNvPr id="8" name="Rectangle 7"/>
          <p:cNvSpPr/>
          <p:nvPr/>
        </p:nvSpPr>
        <p:spPr>
          <a:xfrm>
            <a:off x="3175" y="4042010"/>
            <a:ext cx="56691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0" algn="just"/>
            <a:r>
              <a:rPr lang="en-US" sz="2000" b="1" i="1" u="sng" dirty="0">
                <a:solidFill>
                  <a:srgbClr val="FF0000"/>
                </a:solidFill>
              </a:rPr>
              <a:t>The coordinate system used is Degree Decimal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656674"/>
              </p:ext>
            </p:extLst>
          </p:nvPr>
        </p:nvGraphicFramePr>
        <p:xfrm>
          <a:off x="786684" y="4442120"/>
          <a:ext cx="4102101" cy="7600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7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4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Degree Decimal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sngStrike" baseline="0" dirty="0" err="1">
                          <a:effectLst/>
                        </a:rPr>
                        <a:t>Deg</a:t>
                      </a:r>
                      <a:r>
                        <a:rPr lang="en-US" sz="1600" u="none" strike="sngStrike" baseline="0" dirty="0">
                          <a:effectLst/>
                        </a:rPr>
                        <a:t>/Min/Sec</a:t>
                      </a:r>
                      <a:endParaRPr lang="en-US" sz="1600" b="0" i="0" u="none" strike="sng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92.8525245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sng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92°53’37”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24.5052585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sng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24°43’44”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9417795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162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16"/>
          <p:cNvSpPr txBox="1">
            <a:spLocks noChangeArrowheads="1"/>
          </p:cNvSpPr>
          <p:nvPr/>
        </p:nvSpPr>
        <p:spPr bwMode="auto">
          <a:xfrm>
            <a:off x="1507326" y="154415"/>
            <a:ext cx="513115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3600" b="1" dirty="0">
                <a:latin typeface="Bradley Hand ITC" pitchFamily="66" charset="0"/>
              </a:rPr>
              <a:t>2. </a:t>
            </a:r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Compass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9932" y="849450"/>
            <a:ext cx="822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000" dirty="0"/>
              <a:t>The compass’ provided are mirrored to assist accuracy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000" dirty="0"/>
              <a:t>A compass is used to:</a:t>
            </a:r>
          </a:p>
          <a:p>
            <a:pPr marL="749300" lvl="1" indent="-342900" algn="just">
              <a:buFont typeface="Courier New" panose="02070309020205020404" pitchFamily="49" charset="0"/>
              <a:buChar char="o"/>
            </a:pPr>
            <a:r>
              <a:rPr lang="en-US" sz="2000" dirty="0"/>
              <a:t>Record the reference point bearing to the plot </a:t>
            </a:r>
            <a:r>
              <a:rPr lang="en-US" sz="2000" dirty="0" err="1"/>
              <a:t>centre</a:t>
            </a:r>
            <a:endParaRPr lang="en-US" sz="2000" dirty="0"/>
          </a:p>
          <a:p>
            <a:pPr marL="749300" lvl="1" indent="-342900" algn="just">
              <a:buFont typeface="Courier New" panose="02070309020205020404" pitchFamily="49" charset="0"/>
              <a:buChar char="o"/>
            </a:pPr>
            <a:r>
              <a:rPr lang="en-US" sz="2000" dirty="0"/>
              <a:t>Record the bearing from subplot </a:t>
            </a:r>
            <a:r>
              <a:rPr lang="en-US" sz="2000" dirty="0" err="1"/>
              <a:t>centre</a:t>
            </a:r>
            <a:r>
              <a:rPr lang="en-US" sz="2000" dirty="0"/>
              <a:t> to every tree</a:t>
            </a:r>
          </a:p>
        </p:txBody>
      </p:sp>
      <p:pic>
        <p:nvPicPr>
          <p:cNvPr id="1026" name="Picture 2" descr="C:\Users\Falgoonee\Desktop\suunto_mc-2_compass_09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92183" y="4198383"/>
            <a:ext cx="1853792" cy="1402317"/>
          </a:xfrm>
          <a:prstGeom prst="rect">
            <a:avLst/>
          </a:prstGeom>
          <a:noFill/>
        </p:spPr>
      </p:pic>
      <p:pic>
        <p:nvPicPr>
          <p:cNvPr id="1027" name="Picture 3" descr="C:\Users\Falgoonee\Desktop\1292_37182_i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79542" y="4198385"/>
            <a:ext cx="1510379" cy="224051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492183" y="5607903"/>
            <a:ext cx="3648642" cy="1015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u="sng" dirty="0"/>
              <a:t>Maintenance: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Use only fresh water and mild soap for cleaning the compass</a:t>
            </a:r>
          </a:p>
        </p:txBody>
      </p:sp>
      <p:pic>
        <p:nvPicPr>
          <p:cNvPr id="8194" name="Picture 2" descr="C:\Users\Tasnuva\Desktop\DSC_000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4198385"/>
            <a:ext cx="3179442" cy="2240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90557" y="2408386"/>
            <a:ext cx="822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000" b="1" dirty="0"/>
              <a:t>Tip:</a:t>
            </a:r>
          </a:p>
          <a:p>
            <a:pPr marL="749300" lvl="1" indent="-342900" algn="just">
              <a:buFont typeface="Courier New" panose="02070309020205020404" pitchFamily="49" charset="0"/>
              <a:buChar char="o"/>
            </a:pPr>
            <a:r>
              <a:rPr lang="en-US" sz="2000" dirty="0"/>
              <a:t>Ensure the red needle is exactly aligned with the red arrow on the base plate</a:t>
            </a:r>
          </a:p>
          <a:p>
            <a:pPr marL="749300" lvl="1" indent="-342900" algn="just">
              <a:buFont typeface="Courier New" panose="02070309020205020404" pitchFamily="49" charset="0"/>
              <a:buChar char="o"/>
            </a:pPr>
            <a:r>
              <a:rPr lang="en-US" sz="2000" dirty="0"/>
              <a:t>Ensure the compass is calibrated to magnetic north</a:t>
            </a:r>
          </a:p>
        </p:txBody>
      </p:sp>
    </p:spTree>
    <p:extLst>
      <p:ext uri="{BB962C8B-B14F-4D97-AF65-F5344CB8AC3E}">
        <p14:creationId xmlns:p14="http://schemas.microsoft.com/office/powerpoint/2010/main" val="1613630542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4" y="-7750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16"/>
          <p:cNvSpPr txBox="1">
            <a:spLocks noChangeArrowheads="1"/>
          </p:cNvSpPr>
          <p:nvPr/>
        </p:nvSpPr>
        <p:spPr bwMode="auto">
          <a:xfrm>
            <a:off x="1507326" y="154415"/>
            <a:ext cx="513115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3600" b="1" dirty="0">
                <a:latin typeface="Bradley Hand ITC" pitchFamily="66" charset="0"/>
              </a:rPr>
              <a:t>3. </a:t>
            </a:r>
            <a:r>
              <a:rPr lang="en-US" altLang="en-US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Suunto</a:t>
            </a:r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 Tandem</a:t>
            </a:r>
          </a:p>
        </p:txBody>
      </p:sp>
      <p:pic>
        <p:nvPicPr>
          <p:cNvPr id="2050" name="Picture 2" descr="C:\Users\Falgoonee\Desktop\Suunto-Tandem-e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-265637" y="5439379"/>
            <a:ext cx="1600437" cy="104731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4601" y="4901951"/>
            <a:ext cx="6629400" cy="19389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u="sng" dirty="0"/>
              <a:t>Maintenance: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1"/>
                </a:solidFill>
              </a:rPr>
              <a:t>Never attempt to disassemble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1"/>
                </a:solidFill>
              </a:rPr>
              <a:t>Protect from shocks, extreme heat and prolonged exposure to direct sunlight.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1"/>
                </a:solidFill>
              </a:rPr>
              <a:t>stored in a clean, dry environment at room temperature.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1"/>
                </a:solidFill>
              </a:rPr>
              <a:t>Clean with a lightly moistened (warm water) cloth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.</a:t>
            </a:r>
          </a:p>
        </p:txBody>
      </p:sp>
      <p:pic>
        <p:nvPicPr>
          <p:cNvPr id="9218" name="Picture 2" descr="C:\Users\Tasnuva\Desktop\DSC_00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58239" y="5162817"/>
            <a:ext cx="1344934" cy="1600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83889" y="800746"/>
            <a:ext cx="821111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US" sz="2000" dirty="0"/>
              <a:t>The Tandem </a:t>
            </a:r>
            <a:r>
              <a:rPr lang="en-US" sz="2000" dirty="0" err="1"/>
              <a:t>Sunnto</a:t>
            </a:r>
            <a:r>
              <a:rPr lang="en-US" sz="2000" dirty="0"/>
              <a:t> acts as both a compass and a clinometer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US" sz="2000" dirty="0">
                <a:sym typeface="Symbol"/>
              </a:rPr>
              <a:t>The compass is used to measure bearing (as described in the previous slide)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US" sz="2000" dirty="0">
                <a:sym typeface="Symbol"/>
              </a:rPr>
              <a:t>The clinometer is used to measure slope and can also measure height</a:t>
            </a:r>
          </a:p>
          <a:p>
            <a:pPr marL="692150" lvl="1" indent="-285750" algn="just">
              <a:buFont typeface="Courier New" panose="02070309020205020404" pitchFamily="49" charset="0"/>
              <a:buChar char="o"/>
            </a:pPr>
            <a:r>
              <a:rPr lang="en-US" sz="2000" dirty="0"/>
              <a:t>Height calculation formula: (</a:t>
            </a:r>
            <a:r>
              <a:rPr lang="en-US" sz="2000" dirty="0" err="1"/>
              <a:t>a</a:t>
            </a:r>
            <a:r>
              <a:rPr lang="en-US" sz="2000" dirty="0" err="1">
                <a:sym typeface="Symbol"/>
              </a:rPr>
              <a:t>×d</a:t>
            </a:r>
            <a:r>
              <a:rPr lang="en-US" sz="2000" dirty="0">
                <a:sym typeface="Symbol"/>
              </a:rPr>
              <a:t>)100; </a:t>
            </a:r>
          </a:p>
          <a:p>
            <a:pPr algn="just"/>
            <a:r>
              <a:rPr lang="en-US" sz="2000" dirty="0">
                <a:sym typeface="Symbol"/>
              </a:rPr>
              <a:t>	a= angle between top and base reading, </a:t>
            </a:r>
          </a:p>
          <a:p>
            <a:pPr algn="just"/>
            <a:r>
              <a:rPr lang="en-US" sz="2000" dirty="0">
                <a:sym typeface="Symbol"/>
              </a:rPr>
              <a:t>	d= horizontal distance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49508" y="3047515"/>
            <a:ext cx="638897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000" b="1" dirty="0"/>
              <a:t>Tips:</a:t>
            </a:r>
          </a:p>
          <a:p>
            <a:pPr marL="749300" lvl="1" indent="-342900" algn="just">
              <a:buFont typeface="Courier New" panose="02070309020205020404" pitchFamily="49" charset="0"/>
              <a:buChar char="o"/>
            </a:pPr>
            <a:r>
              <a:rPr lang="en-US" sz="2000" dirty="0"/>
              <a:t>When measuring slope be sure to read the percent measurement (on the right)</a:t>
            </a:r>
          </a:p>
          <a:p>
            <a:pPr marL="749300" lvl="1" indent="-342900" algn="just">
              <a:buFont typeface="Courier New" panose="02070309020205020404" pitchFamily="49" charset="0"/>
              <a:buChar char="o"/>
            </a:pPr>
            <a:r>
              <a:rPr lang="en-US" sz="2000" dirty="0"/>
              <a:t>When measuring bearing, read from the top line</a:t>
            </a:r>
          </a:p>
          <a:p>
            <a:pPr marL="1155700" lvl="2" indent="-342900" algn="just">
              <a:buFont typeface="Courier New" panose="02070309020205020404" pitchFamily="49" charset="0"/>
              <a:buChar char="o"/>
            </a:pPr>
            <a:r>
              <a:rPr lang="en-US" sz="2000" dirty="0"/>
              <a:t>The bottom line provides the reverse angle</a:t>
            </a:r>
          </a:p>
        </p:txBody>
      </p:sp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300" y="2329367"/>
            <a:ext cx="2101850" cy="21615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0652659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16"/>
          <p:cNvSpPr txBox="1">
            <a:spLocks noChangeArrowheads="1"/>
          </p:cNvSpPr>
          <p:nvPr/>
        </p:nvSpPr>
        <p:spPr bwMode="auto">
          <a:xfrm>
            <a:off x="1507325" y="159078"/>
            <a:ext cx="513115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3600" b="1" dirty="0">
                <a:latin typeface="Bradley Hand ITC" pitchFamily="66" charset="0"/>
              </a:rPr>
              <a:t>4. </a:t>
            </a:r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GRS densitometer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622515" y="874455"/>
            <a:ext cx="807698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/>
              <a:t>The Densitometer is used to measure leaf cover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It is operated by looking through the device and recording when the target intercepts with the leaf or sky.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If at least 50% of the ring in the viewing glass is covered by leaves a 1 is counted. If not, it is 0.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Leaf cover is recorded along two 10 m transects. A count is recorded every meter. Therefore the maximum value is 20. The number of “1’ counts is divided by 20 to get the percentage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327287" y="4919544"/>
            <a:ext cx="6816712" cy="19389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u="sng" dirty="0"/>
              <a:t>Maintenance: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Keep densitometer in a sealed plastic bag to protect the lenses from scratching and reduce exposure, dirt and dust.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Do not expose densitometer at high  temperatures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After working in rain leave densitometer in a warm dry location overnight</a:t>
            </a:r>
          </a:p>
        </p:txBody>
      </p:sp>
      <p:pic>
        <p:nvPicPr>
          <p:cNvPr id="2051" name="Picture 3" descr="C:\Users\Tasnuva\Desktop\6512_43889_p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800" y="3796150"/>
            <a:ext cx="936650" cy="896373"/>
          </a:xfrm>
          <a:prstGeom prst="rect">
            <a:avLst/>
          </a:prstGeom>
          <a:noFill/>
          <a:ln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Tasnuva\Desktop\GRS view - e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456" y="3796151"/>
            <a:ext cx="958763" cy="896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/>
          <p:nvPr/>
        </p:nvPicPr>
        <p:blipFill>
          <a:blip r:embed="rId5"/>
          <a:stretch>
            <a:fillRect/>
          </a:stretch>
        </p:blipFill>
        <p:spPr>
          <a:xfrm>
            <a:off x="2327287" y="3596368"/>
            <a:ext cx="3223901" cy="129593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7000" y="4044554"/>
            <a:ext cx="1981200" cy="238164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1302481840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11113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16"/>
          <p:cNvSpPr txBox="1">
            <a:spLocks noChangeArrowheads="1"/>
          </p:cNvSpPr>
          <p:nvPr/>
        </p:nvSpPr>
        <p:spPr bwMode="auto">
          <a:xfrm>
            <a:off x="1507326" y="154415"/>
            <a:ext cx="513115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3600" b="1" dirty="0">
                <a:latin typeface="Bradley Hand ITC" pitchFamily="66" charset="0"/>
              </a:rPr>
              <a:t>5. </a:t>
            </a:r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Diameter tape</a:t>
            </a:r>
          </a:p>
        </p:txBody>
      </p:sp>
      <p:sp>
        <p:nvSpPr>
          <p:cNvPr id="4" name="Rectangle 3"/>
          <p:cNvSpPr/>
          <p:nvPr/>
        </p:nvSpPr>
        <p:spPr>
          <a:xfrm>
            <a:off x="718456" y="1007367"/>
            <a:ext cx="762738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/>
              <a:t>The Diameter tape is used to measure trunk diameter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Enfold it around the bole of the tree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Where the number "0" aligns with the rest of the tape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Measurement of the tree should be at 1.3 m height (Breast Height)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The diameter can be read directly from the tape</a:t>
            </a:r>
          </a:p>
        </p:txBody>
      </p:sp>
      <p:pic>
        <p:nvPicPr>
          <p:cNvPr id="4098" name="Picture 2" descr="C:\Users\Falgoonee\Desktop\1426_59495_p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46986" y="3011258"/>
            <a:ext cx="1680682" cy="12957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4099" name="Picture 3" descr="C:\Users\Falgoonee\Desktop\tape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81188" y="3793838"/>
            <a:ext cx="2057514" cy="2527203"/>
          </a:xfrm>
          <a:prstGeom prst="rect">
            <a:avLst/>
          </a:prstGeom>
          <a:noFill/>
        </p:spPr>
      </p:pic>
      <p:pic>
        <p:nvPicPr>
          <p:cNvPr id="3074" name="Picture 2" descr="C:\Users\Tasnuva\Desktop\DSC_030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35" y="3793839"/>
            <a:ext cx="3621069" cy="25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346986" y="4295447"/>
            <a:ext cx="2687832" cy="20621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u="sng" dirty="0"/>
              <a:t>Maintenance: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Don’t apply force to much, it can be stretched.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Wash the steel tape with non-saline water during working in mangroves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Add oil to protect corrosion </a:t>
            </a:r>
          </a:p>
        </p:txBody>
      </p:sp>
    </p:spTree>
    <p:extLst>
      <p:ext uri="{BB962C8B-B14F-4D97-AF65-F5344CB8AC3E}">
        <p14:creationId xmlns:p14="http://schemas.microsoft.com/office/powerpoint/2010/main" val="1302481840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BFI presentation_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BFI presentation_Template</Template>
  <TotalTime>1020</TotalTime>
  <Words>1262</Words>
  <Application>Microsoft Office PowerPoint</Application>
  <PresentationFormat>On-screen Show (4:3)</PresentationFormat>
  <Paragraphs>151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Akhbar MT</vt:lpstr>
      <vt:lpstr>Andalus</vt:lpstr>
      <vt:lpstr>Arial</vt:lpstr>
      <vt:lpstr>Bradley Hand ITC</vt:lpstr>
      <vt:lpstr>Calibri</vt:lpstr>
      <vt:lpstr>Calibri Light</vt:lpstr>
      <vt:lpstr>Courier New</vt:lpstr>
      <vt:lpstr>Symbol</vt:lpstr>
      <vt:lpstr>Wingdings</vt:lpstr>
      <vt:lpstr>BFI presentation_Template</vt:lpstr>
      <vt:lpstr>1_Office Theme</vt:lpstr>
      <vt:lpstr>PowerPoint Presentation</vt:lpstr>
      <vt:lpstr>PowerPoint Presentation</vt:lpstr>
      <vt:lpstr>1. 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Matieu</dc:creator>
  <cp:lastModifiedBy>Ruhul</cp:lastModifiedBy>
  <cp:revision>151</cp:revision>
  <dcterms:created xsi:type="dcterms:W3CDTF">2016-09-29T06:06:16Z</dcterms:created>
  <dcterms:modified xsi:type="dcterms:W3CDTF">2017-01-23T03:55:40Z</dcterms:modified>
</cp:coreProperties>
</file>